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0"/>
  </p:notesMasterIdLst>
  <p:sldIdLst>
    <p:sldId id="268" r:id="rId2"/>
    <p:sldId id="257" r:id="rId3"/>
    <p:sldId id="274" r:id="rId4"/>
    <p:sldId id="270" r:id="rId5"/>
    <p:sldId id="271" r:id="rId6"/>
    <p:sldId id="275" r:id="rId7"/>
    <p:sldId id="272" r:id="rId8"/>
    <p:sldId id="269" r:id="rId9"/>
    <p:sldId id="266" r:id="rId10"/>
    <p:sldId id="262" r:id="rId11"/>
    <p:sldId id="263" r:id="rId12"/>
    <p:sldId id="267" r:id="rId13"/>
    <p:sldId id="264" r:id="rId14"/>
    <p:sldId id="265" r:id="rId15"/>
    <p:sldId id="277" r:id="rId16"/>
    <p:sldId id="278" r:id="rId17"/>
    <p:sldId id="279" r:id="rId18"/>
    <p:sldId id="280" r:id="rId19"/>
    <p:sldId id="281" r:id="rId20"/>
    <p:sldId id="282" r:id="rId21"/>
    <p:sldId id="283" r:id="rId22"/>
    <p:sldId id="284" r:id="rId23"/>
    <p:sldId id="285" r:id="rId24"/>
    <p:sldId id="286" r:id="rId25"/>
    <p:sldId id="287" r:id="rId26"/>
    <p:sldId id="288" r:id="rId27"/>
    <p:sldId id="289" r:id="rId28"/>
    <p:sldId id="290" r:id="rId2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089789C-768B-D64F-BBDF-C65A11B6BF96}">
          <p14:sldIdLst>
            <p14:sldId id="268"/>
          </p14:sldIdLst>
        </p14:section>
        <p14:section name="Roger" id="{A864078C-78E5-E542-A7D8-5E5E56418216}">
          <p14:sldIdLst>
            <p14:sldId id="257"/>
            <p14:sldId id="274"/>
            <p14:sldId id="270"/>
            <p14:sldId id="271"/>
            <p14:sldId id="275"/>
            <p14:sldId id="272"/>
          </p14:sldIdLst>
        </p14:section>
        <p14:section name="Krisna" id="{0E1CC158-E922-394C-AD87-4E0F95B1D7FB}">
          <p14:sldIdLst>
            <p14:sldId id="269"/>
            <p14:sldId id="266"/>
            <p14:sldId id="262"/>
            <p14:sldId id="263"/>
            <p14:sldId id="267"/>
            <p14:sldId id="264"/>
            <p14:sldId id="265"/>
          </p14:sldIdLst>
        </p14:section>
        <p14:section name="Drew" id="{F1B90BDB-41A5-F847-86E6-F1571994DBF1}">
          <p14:sldIdLst>
            <p14:sldId id="277"/>
            <p14:sldId id="278"/>
            <p14:sldId id="279"/>
            <p14:sldId id="280"/>
            <p14:sldId id="281"/>
            <p14:sldId id="282"/>
            <p14:sldId id="283"/>
            <p14:sldId id="284"/>
            <p14:sldId id="285"/>
            <p14:sldId id="286"/>
            <p14:sldId id="287"/>
            <p14:sldId id="288"/>
            <p14:sldId id="289"/>
            <p14:sldId id="29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35" autoAdjust="0"/>
    <p:restoredTop sz="69048"/>
  </p:normalViewPr>
  <p:slideViewPr>
    <p:cSldViewPr snapToGrid="0" snapToObjects="1">
      <p:cViewPr varScale="1">
        <p:scale>
          <a:sx n="74" d="100"/>
          <a:sy n="74" d="100"/>
        </p:scale>
        <p:origin x="416" y="16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G>
</file>

<file path=ppt/media/image10.png>
</file>

<file path=ppt/media/image11.png>
</file>

<file path=ppt/media/image12.jpg>
</file>

<file path=ppt/media/image13.jpg>
</file>

<file path=ppt/media/image14.jpg>
</file>

<file path=ppt/media/image15.jpg>
</file>

<file path=ppt/media/image16.jpg>
</file>

<file path=ppt/media/image2.png>
</file>

<file path=ppt/media/image3.png>
</file>

<file path=ppt/media/image4.JPG>
</file>

<file path=ppt/media/image5.jpg>
</file>

<file path=ppt/media/image6.JPG>
</file>

<file path=ppt/media/image7.pn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086099"/>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a:t>
            </a:r>
            <a:r>
              <a:rPr lang="en-US" baseline="0" dirty="0" smtClean="0"/>
              <a:t> I’m </a:t>
            </a:r>
            <a:r>
              <a:rPr lang="mr-IN" baseline="0" dirty="0" smtClean="0"/>
              <a:t>…</a:t>
            </a:r>
            <a:r>
              <a:rPr lang="en-US" baseline="0" dirty="0" smtClean="0"/>
              <a:t>.</a:t>
            </a:r>
            <a:r>
              <a:rPr lang="en-US" baseline="0" dirty="0" err="1" smtClean="0"/>
              <a:t>i’m</a:t>
            </a:r>
            <a:r>
              <a:rPr lang="en-US" baseline="0" dirty="0" smtClean="0"/>
              <a:t> </a:t>
            </a:r>
            <a:r>
              <a:rPr lang="mr-IN" baseline="0" dirty="0" smtClean="0"/>
              <a:t>…</a:t>
            </a:r>
            <a:r>
              <a:rPr lang="en-US" baseline="0" dirty="0" smtClean="0"/>
              <a:t>,   We are group </a:t>
            </a:r>
            <a:r>
              <a:rPr lang="en-US" baseline="0" dirty="0" err="1" smtClean="0"/>
              <a:t>nubmer</a:t>
            </a:r>
            <a:r>
              <a:rPr lang="en-US" baseline="0" dirty="0" smtClean="0"/>
              <a:t> 65 of CS </a:t>
            </a:r>
            <a:r>
              <a:rPr lang="en-US" baseline="0" dirty="0" err="1" smtClean="0"/>
              <a:t>captone</a:t>
            </a:r>
            <a:r>
              <a:rPr lang="en-US" baseline="0" dirty="0" smtClean="0"/>
              <a:t> project.</a:t>
            </a:r>
          </a:p>
          <a:p>
            <a:endParaRPr lang="en-US" baseline="0" dirty="0" smtClean="0"/>
          </a:p>
          <a:p>
            <a:r>
              <a:rPr lang="en-US" baseline="0" dirty="0" smtClean="0"/>
              <a:t>Or project is Head-up Display System sponsored by Rockwell Collins.</a:t>
            </a:r>
          </a:p>
          <a:p>
            <a:endParaRPr lang="en-US" baseline="0" dirty="0" smtClean="0"/>
          </a:p>
          <a:p>
            <a:r>
              <a:rPr lang="en-US" baseline="0" dirty="0" smtClean="0"/>
              <a:t>Today, we will be presenting our midterm progress of winter term 2017.</a:t>
            </a:r>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11613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Shape 43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0" name="Shape 440"/>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41" name="Shape 441"/>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41971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Shape 44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7" name="Shape 447"/>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48" name="Shape 448"/>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Shape 4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4" name="Shape 454"/>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55" name="Shape 455"/>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Shape 32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1" name="Shape 321"/>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dirty="0"/>
          </a:p>
        </p:txBody>
      </p:sp>
      <p:sp>
        <p:nvSpPr>
          <p:cNvPr id="322" name="Shape 322"/>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15</a:t>
            </a:fld>
            <a:endParaRPr lang="en-US"/>
          </a:p>
        </p:txBody>
      </p:sp>
    </p:spTree>
    <p:extLst>
      <p:ext uri="{BB962C8B-B14F-4D97-AF65-F5344CB8AC3E}">
        <p14:creationId xmlns:p14="http://schemas.microsoft.com/office/powerpoint/2010/main" val="17548069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29" name="Shape 329"/>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16</a:t>
            </a:fld>
            <a:endParaRPr lang="en-US"/>
          </a:p>
        </p:txBody>
      </p:sp>
    </p:spTree>
    <p:extLst>
      <p:ext uri="{BB962C8B-B14F-4D97-AF65-F5344CB8AC3E}">
        <p14:creationId xmlns:p14="http://schemas.microsoft.com/office/powerpoint/2010/main" val="3512569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5" name="Shape 335"/>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36" name="Shape 336"/>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17</a:t>
            </a:fld>
            <a:endParaRPr lang="en-US"/>
          </a:p>
        </p:txBody>
      </p:sp>
    </p:spTree>
    <p:extLst>
      <p:ext uri="{BB962C8B-B14F-4D97-AF65-F5344CB8AC3E}">
        <p14:creationId xmlns:p14="http://schemas.microsoft.com/office/powerpoint/2010/main" val="17704607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2" name="Shape 342"/>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43" name="Shape 343"/>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18</a:t>
            </a:fld>
            <a:endParaRPr lang="en-US"/>
          </a:p>
        </p:txBody>
      </p:sp>
    </p:spTree>
    <p:extLst>
      <p:ext uri="{BB962C8B-B14F-4D97-AF65-F5344CB8AC3E}">
        <p14:creationId xmlns:p14="http://schemas.microsoft.com/office/powerpoint/2010/main" val="1804062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Shape 34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0" name="Shape 350"/>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51" name="Shape 351"/>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19</a:t>
            </a:fld>
            <a:endParaRPr lang="en-US"/>
          </a:p>
        </p:txBody>
      </p:sp>
    </p:spTree>
    <p:extLst>
      <p:ext uri="{BB962C8B-B14F-4D97-AF65-F5344CB8AC3E}">
        <p14:creationId xmlns:p14="http://schemas.microsoft.com/office/powerpoint/2010/main" val="18811629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Shape 35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9" name="Shape 359"/>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60" name="Shape 360"/>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20</a:t>
            </a:fld>
            <a:endParaRPr lang="en-US"/>
          </a:p>
        </p:txBody>
      </p:sp>
    </p:spTree>
    <p:extLst>
      <p:ext uri="{BB962C8B-B14F-4D97-AF65-F5344CB8AC3E}">
        <p14:creationId xmlns:p14="http://schemas.microsoft.com/office/powerpoint/2010/main" val="5135205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685800" y="4400550"/>
            <a:ext cx="5486399" cy="308609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dirty="0" smtClean="0">
                <a:solidFill>
                  <a:schemeClr val="dk1"/>
                </a:solidFill>
                <a:latin typeface="Arial"/>
                <a:ea typeface="Arial"/>
                <a:cs typeface="Arial"/>
                <a:sym typeface="Arial"/>
              </a:rPr>
              <a:t>Currently, we have completed the hardware setup that using a Metro Mini microcontroller and MPU-9250 IMU, the microcontroller and IMU are hooked up by using I2C protocol</a:t>
            </a:r>
            <a:endParaRPr sz="1200" b="0" i="0" u="none" strike="noStrike" cap="none" dirty="0">
              <a:solidFill>
                <a:schemeClr val="dk1"/>
              </a:solidFill>
              <a:latin typeface="Arial"/>
              <a:ea typeface="Arial"/>
              <a:cs typeface="Arial"/>
              <a:sym typeface="Arial"/>
            </a:endParaRPr>
          </a:p>
        </p:txBody>
      </p:sp>
      <p:sp>
        <p:nvSpPr>
          <p:cNvPr id="397" name="Shape 397"/>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Shape 36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6" name="Shape 366"/>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67" name="Shape 367"/>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21</a:t>
            </a:fld>
            <a:endParaRPr lang="en-US"/>
          </a:p>
        </p:txBody>
      </p:sp>
    </p:spTree>
    <p:extLst>
      <p:ext uri="{BB962C8B-B14F-4D97-AF65-F5344CB8AC3E}">
        <p14:creationId xmlns:p14="http://schemas.microsoft.com/office/powerpoint/2010/main" val="1107042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2" name="Shape 372"/>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73" name="Shape 373"/>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22</a:t>
            </a:fld>
            <a:endParaRPr lang="en-US"/>
          </a:p>
        </p:txBody>
      </p:sp>
    </p:spTree>
    <p:extLst>
      <p:ext uri="{BB962C8B-B14F-4D97-AF65-F5344CB8AC3E}">
        <p14:creationId xmlns:p14="http://schemas.microsoft.com/office/powerpoint/2010/main" val="14106754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9" name="Shape 379"/>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80" name="Shape 380"/>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23</a:t>
            </a:fld>
            <a:endParaRPr lang="en-US"/>
          </a:p>
        </p:txBody>
      </p:sp>
    </p:spTree>
    <p:extLst>
      <p:ext uri="{BB962C8B-B14F-4D97-AF65-F5344CB8AC3E}">
        <p14:creationId xmlns:p14="http://schemas.microsoft.com/office/powerpoint/2010/main" val="695483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Shape 38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6" name="Shape 386"/>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87" name="Shape 387"/>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24</a:t>
            </a:fld>
            <a:endParaRPr lang="en-US"/>
          </a:p>
        </p:txBody>
      </p:sp>
    </p:spTree>
    <p:extLst>
      <p:ext uri="{BB962C8B-B14F-4D97-AF65-F5344CB8AC3E}">
        <p14:creationId xmlns:p14="http://schemas.microsoft.com/office/powerpoint/2010/main" val="13469548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394" name="Shape 394"/>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25</a:t>
            </a:fld>
            <a:endParaRPr lang="en-US"/>
          </a:p>
        </p:txBody>
      </p:sp>
    </p:spTree>
    <p:extLst>
      <p:ext uri="{BB962C8B-B14F-4D97-AF65-F5344CB8AC3E}">
        <p14:creationId xmlns:p14="http://schemas.microsoft.com/office/powerpoint/2010/main" val="13248057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Shape 39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9" name="Shape 399"/>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00" name="Shape 400"/>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26</a:t>
            </a:fld>
            <a:endParaRPr lang="en-US"/>
          </a:p>
        </p:txBody>
      </p:sp>
    </p:spTree>
    <p:extLst>
      <p:ext uri="{BB962C8B-B14F-4D97-AF65-F5344CB8AC3E}">
        <p14:creationId xmlns:p14="http://schemas.microsoft.com/office/powerpoint/2010/main" val="6156530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Shape 40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6" name="Shape 406"/>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07" name="Shape 407"/>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27</a:t>
            </a:fld>
            <a:endParaRPr lang="en-US"/>
          </a:p>
        </p:txBody>
      </p:sp>
    </p:spTree>
    <p:extLst>
      <p:ext uri="{BB962C8B-B14F-4D97-AF65-F5344CB8AC3E}">
        <p14:creationId xmlns:p14="http://schemas.microsoft.com/office/powerpoint/2010/main" val="17820643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Shape 40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6" name="Shape 406"/>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r>
              <a:rPr lang="en-US" dirty="0" smtClean="0"/>
              <a:t>This is the end of </a:t>
            </a:r>
            <a:r>
              <a:rPr lang="mr-IN" dirty="0" smtClean="0"/>
              <a:t>…</a:t>
            </a:r>
            <a:r>
              <a:rPr lang="en-US" smtClean="0"/>
              <a:t>4</a:t>
            </a:r>
            <a:endParaRPr dirty="0"/>
          </a:p>
        </p:txBody>
      </p:sp>
      <p:sp>
        <p:nvSpPr>
          <p:cNvPr id="407" name="Shape 407"/>
          <p:cNvSpPr txBox="1">
            <a:spLocks noGrp="1"/>
          </p:cNvSpPr>
          <p:nvPr>
            <p:ph type="sldNum" idx="12"/>
          </p:nvPr>
        </p:nvSpPr>
        <p:spPr>
          <a:xfrm>
            <a:off x="3884612" y="8685213"/>
            <a:ext cx="2971799" cy="458700"/>
          </a:xfrm>
          <a:prstGeom prst="rect">
            <a:avLst/>
          </a:prstGeom>
        </p:spPr>
        <p:txBody>
          <a:bodyPr lIns="91425" tIns="45700" rIns="91425" bIns="45700" anchor="b" anchorCtr="0">
            <a:noAutofit/>
          </a:bodyPr>
          <a:lstStyle/>
          <a:p>
            <a:pPr lvl="0">
              <a:spcBef>
                <a:spcPts val="0"/>
              </a:spcBef>
              <a:buClr>
                <a:schemeClr val="dk1"/>
              </a:buClr>
              <a:buSzPct val="25000"/>
              <a:buFont typeface="Arial"/>
              <a:buNone/>
            </a:pPr>
            <a:fld id="{00000000-1234-1234-1234-123412341234}" type="slidenum">
              <a:rPr lang="en-US"/>
              <a:t>28</a:t>
            </a:fld>
            <a:endParaRPr lang="en-US"/>
          </a:p>
        </p:txBody>
      </p:sp>
    </p:spTree>
    <p:extLst>
      <p:ext uri="{BB962C8B-B14F-4D97-AF65-F5344CB8AC3E}">
        <p14:creationId xmlns:p14="http://schemas.microsoft.com/office/powerpoint/2010/main" val="185910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685800" y="4400550"/>
            <a:ext cx="5486399" cy="3086099"/>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cap="none" dirty="0" smtClean="0">
                <a:solidFill>
                  <a:schemeClr val="dk1"/>
                </a:solidFill>
                <a:latin typeface="Arial"/>
                <a:ea typeface="Arial"/>
                <a:cs typeface="Arial"/>
                <a:sym typeface="Arial"/>
              </a:rPr>
              <a:t>and we can now use Arduino IDE for programming and uploading the program</a:t>
            </a:r>
            <a:r>
              <a:rPr lang="en-US" sz="1200" b="0" i="0" u="none" strike="noStrike" cap="none" baseline="0" dirty="0" smtClean="0">
                <a:solidFill>
                  <a:schemeClr val="dk1"/>
                </a:solidFill>
                <a:latin typeface="Arial"/>
                <a:ea typeface="Arial"/>
                <a:cs typeface="Arial"/>
                <a:sym typeface="Arial"/>
              </a:rPr>
              <a:t> to the microcontroller</a:t>
            </a:r>
            <a:r>
              <a:rPr lang="en-US" sz="1200" b="0" i="0" u="none" strike="noStrike" cap="none" dirty="0" smtClean="0">
                <a:solidFill>
                  <a:schemeClr val="dk1"/>
                </a:solidFill>
                <a:latin typeface="Arial"/>
                <a:ea typeface="Arial"/>
                <a:cs typeface="Arial"/>
                <a:sym typeface="Arial"/>
              </a:rPr>
              <a:t>. From the perspective of software, we are able to recognize the address of connected IMU and read the output data from all three sensors of the MPU-9250 including acceleration (accelerator value), gyroscope values and magnetometer value. In addition, we discovered filtering algorithms called </a:t>
            </a:r>
            <a:r>
              <a:rPr lang="en-US" sz="1200" b="1" i="0" u="none" strike="noStrike" kern="1200" cap="none" dirty="0" smtClean="0">
                <a:solidFill>
                  <a:schemeClr val="dk1"/>
                </a:solidFill>
                <a:effectLst/>
                <a:latin typeface="Arial"/>
                <a:ea typeface="Arial"/>
                <a:cs typeface="Arial"/>
                <a:sym typeface="Arial"/>
              </a:rPr>
              <a:t>Attitude Heading Reference System</a:t>
            </a:r>
          </a:p>
          <a:p>
            <a:pPr marL="0" marR="0" lvl="0" indent="0" algn="l" defTabSz="914400" rtl="0" eaLnBrk="1" fontAlgn="auto" latinLnBrk="0" hangingPunct="1">
              <a:lnSpc>
                <a:spcPct val="100000"/>
              </a:lnSpc>
              <a:spcBef>
                <a:spcPts val="0"/>
              </a:spcBef>
              <a:spcAft>
                <a:spcPts val="0"/>
              </a:spcAft>
              <a:buClrTx/>
              <a:buSzPct val="25000"/>
              <a:buFontTx/>
              <a:buNone/>
              <a:tabLst/>
              <a:defRPr/>
            </a:pPr>
            <a:endParaRPr lang="en-US" sz="1200" b="1" i="0" u="none" strike="noStrike" kern="1200" cap="none" dirty="0" smtClean="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cap="none" dirty="0" smtClean="0">
                <a:solidFill>
                  <a:schemeClr val="dk1"/>
                </a:solidFill>
                <a:latin typeface="Arial"/>
                <a:ea typeface="Arial"/>
                <a:cs typeface="Arial"/>
                <a:sym typeface="Arial"/>
              </a:rPr>
              <a:t>That the algorithm allows to get quaternion output based on the raw data of the sensor, here is</a:t>
            </a:r>
            <a:r>
              <a:rPr lang="en-US" sz="1200" b="0" i="0" u="none" strike="noStrike" cap="none" baseline="0" dirty="0" smtClean="0">
                <a:solidFill>
                  <a:schemeClr val="dk1"/>
                </a:solidFill>
                <a:latin typeface="Arial"/>
                <a:ea typeface="Arial"/>
                <a:cs typeface="Arial"/>
                <a:sym typeface="Arial"/>
              </a:rPr>
              <a:t> a screen shot of</a:t>
            </a:r>
            <a:r>
              <a:rPr lang="en-US" sz="1200" b="0" i="0" u="none" strike="noStrike" cap="none" dirty="0" smtClean="0">
                <a:solidFill>
                  <a:schemeClr val="dk1"/>
                </a:solidFill>
                <a:latin typeface="Arial"/>
                <a:ea typeface="Arial"/>
                <a:cs typeface="Arial"/>
                <a:sym typeface="Arial"/>
              </a:rPr>
              <a:t> generating quaternion values by using sample code and existing libraries. </a:t>
            </a:r>
          </a:p>
        </p:txBody>
      </p:sp>
      <p:sp>
        <p:nvSpPr>
          <p:cNvPr id="397" name="Shape 397"/>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652741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685800" y="4400550"/>
            <a:ext cx="5486399" cy="3086099"/>
          </a:xfrm>
          <a:prstGeom prst="rect">
            <a:avLst/>
          </a:prstGeom>
          <a:noFill/>
          <a:ln>
            <a:noFill/>
          </a:ln>
        </p:spPr>
        <p:txBody>
          <a:bodyPr lIns="91425" tIns="45700" rIns="91425" bIns="45700" anchor="t" anchorCtr="0">
            <a:noAutofit/>
          </a:bodyPr>
          <a:lstStyle/>
          <a:p>
            <a:pPr marL="228600" marR="0" lvl="0" indent="-228600" algn="l" rtl="0">
              <a:spcBef>
                <a:spcPts val="0"/>
              </a:spcBef>
              <a:buSzPct val="25000"/>
              <a:buAutoNum type="arabicPeriod"/>
            </a:pPr>
            <a:r>
              <a:rPr lang="en-US" sz="1200" b="0" i="0" u="none" strike="noStrike" cap="none" dirty="0" smtClean="0">
                <a:solidFill>
                  <a:schemeClr val="dk1"/>
                </a:solidFill>
                <a:latin typeface="Arial"/>
                <a:ea typeface="Arial"/>
                <a:cs typeface="Arial"/>
                <a:sym typeface="Arial"/>
              </a:rPr>
              <a:t>We still need to figure out how to connect slave IMUs and select the correct address of expected IMU by using I2C protocol</a:t>
            </a:r>
            <a:r>
              <a:rPr lang="en-US" altLang="zh-CN" sz="1200" b="0" i="0" u="none" strike="noStrike" cap="none" dirty="0" smtClean="0">
                <a:solidFill>
                  <a:schemeClr val="dk1"/>
                </a:solidFill>
                <a:latin typeface="Arial"/>
                <a:ea typeface="Arial"/>
                <a:cs typeface="Arial"/>
                <a:sym typeface="Arial"/>
              </a:rPr>
              <a:t>,</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by</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using</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multiple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IMUs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one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set</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allows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to</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get</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more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precise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data</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by</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taking</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average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values,</a:t>
            </a:r>
            <a:r>
              <a:rPr lang="zh-CN" altLang="en-US" sz="1200" b="0" i="0" u="none" strike="noStrike" cap="none" baseline="0" dirty="0" smtClean="0">
                <a:solidFill>
                  <a:schemeClr val="dk1"/>
                </a:solidFill>
                <a:latin typeface="Arial"/>
                <a:ea typeface="Arial"/>
                <a:cs typeface="Arial"/>
                <a:sym typeface="Arial"/>
              </a:rPr>
              <a:t> </a:t>
            </a:r>
            <a:endParaRPr lang="en-US" sz="1200" b="0" i="0" u="none" strike="noStrike" cap="none" dirty="0" smtClean="0">
              <a:solidFill>
                <a:schemeClr val="dk1"/>
              </a:solidFill>
              <a:latin typeface="Arial"/>
              <a:ea typeface="Arial"/>
              <a:cs typeface="Arial"/>
              <a:sym typeface="Arial"/>
            </a:endParaRPr>
          </a:p>
          <a:p>
            <a:pPr marL="228600" marR="0" lvl="0" indent="-228600" algn="l" rtl="0">
              <a:spcBef>
                <a:spcPts val="0"/>
              </a:spcBef>
              <a:buSzPct val="25000"/>
              <a:buAutoNum type="arabicPeriod"/>
            </a:pPr>
            <a:r>
              <a:rPr lang="en-US" sz="1200" b="0" i="0" u="none" strike="noStrike" cap="none" dirty="0" smtClean="0">
                <a:solidFill>
                  <a:schemeClr val="dk1"/>
                </a:solidFill>
                <a:latin typeface="Arial"/>
                <a:ea typeface="Arial"/>
                <a:cs typeface="Arial"/>
                <a:sym typeface="Arial"/>
              </a:rPr>
              <a:t>Correctly calibrate the sensor error before using the</a:t>
            </a:r>
            <a:r>
              <a:rPr lang="en-US" sz="1200" b="0" i="0" u="none" strike="noStrike" cap="none" baseline="0" dirty="0" smtClean="0">
                <a:solidFill>
                  <a:schemeClr val="dk1"/>
                </a:solidFill>
                <a:latin typeface="Arial"/>
                <a:ea typeface="Arial"/>
                <a:cs typeface="Arial"/>
                <a:sym typeface="Arial"/>
              </a:rPr>
              <a:t> sensor</a:t>
            </a:r>
            <a:r>
              <a:rPr lang="en-US" sz="1200" b="0" i="0" u="none" strike="noStrike" cap="none" dirty="0" smtClean="0">
                <a:solidFill>
                  <a:schemeClr val="dk1"/>
                </a:solidFill>
                <a:latin typeface="Arial"/>
                <a:ea typeface="Arial"/>
                <a:cs typeface="Arial"/>
                <a:sym typeface="Arial"/>
              </a:rPr>
              <a:t> data to the algorithm</a:t>
            </a:r>
          </a:p>
          <a:p>
            <a:pPr marL="228600" marR="0" lvl="0" indent="-228600" algn="l" rtl="0">
              <a:spcBef>
                <a:spcPts val="0"/>
              </a:spcBef>
              <a:buSzPct val="25000"/>
              <a:buAutoNum type="arabicPeriod"/>
            </a:pPr>
            <a:r>
              <a:rPr lang="en-US" sz="1200" b="0" i="0" u="none" strike="noStrike" cap="none" dirty="0" smtClean="0">
                <a:solidFill>
                  <a:schemeClr val="dk1"/>
                </a:solidFill>
                <a:latin typeface="Arial"/>
                <a:ea typeface="Arial"/>
                <a:cs typeface="Arial"/>
                <a:sym typeface="Arial"/>
              </a:rPr>
              <a:t>~</a:t>
            </a:r>
          </a:p>
          <a:p>
            <a:pPr marL="228600" marR="0" lvl="0" indent="-228600" algn="l" rtl="0">
              <a:spcBef>
                <a:spcPts val="0"/>
              </a:spcBef>
              <a:buSzPct val="25000"/>
              <a:buAutoNum type="arabicPeriod"/>
            </a:pPr>
            <a:r>
              <a:rPr lang="en-US" sz="1200" b="0" i="0" u="none" strike="noStrike" cap="none" dirty="0" err="1" smtClean="0">
                <a:solidFill>
                  <a:schemeClr val="dk1"/>
                </a:solidFill>
                <a:latin typeface="Arial"/>
                <a:ea typeface="Arial"/>
                <a:cs typeface="Arial"/>
                <a:sym typeface="Arial"/>
              </a:rPr>
              <a:t>Krisna</a:t>
            </a:r>
            <a:r>
              <a:rPr lang="en-US" sz="1200" b="0" i="0" u="none" strike="noStrike" cap="none" dirty="0" smtClean="0">
                <a:solidFill>
                  <a:schemeClr val="dk1"/>
                </a:solidFill>
                <a:latin typeface="Arial"/>
                <a:ea typeface="Arial"/>
                <a:cs typeface="Arial"/>
                <a:sym typeface="Arial"/>
              </a:rPr>
              <a:t> is working on this part</a:t>
            </a:r>
            <a:endParaRPr sz="1200" b="0" i="0" u="none" strike="noStrike" cap="none" dirty="0">
              <a:solidFill>
                <a:schemeClr val="dk1"/>
              </a:solidFill>
              <a:latin typeface="Arial"/>
              <a:ea typeface="Arial"/>
              <a:cs typeface="Arial"/>
              <a:sym typeface="Arial"/>
            </a:endParaRPr>
          </a:p>
        </p:txBody>
      </p:sp>
      <p:sp>
        <p:nvSpPr>
          <p:cNvPr id="397" name="Shape 397"/>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814537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685800" y="4400550"/>
            <a:ext cx="5486399" cy="3086099"/>
          </a:xfrm>
          <a:prstGeom prst="rect">
            <a:avLst/>
          </a:prstGeom>
          <a:noFill/>
          <a:ln>
            <a:noFill/>
          </a:ln>
        </p:spPr>
        <p:txBody>
          <a:bodyPr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dirty="0" smtClean="0"/>
              <a:t>It is difficult to measure actual precise error of the sensor data by just looking at it output data since the error could be very minor and unstable.</a:t>
            </a:r>
            <a:r>
              <a:rPr lang="en-US" baseline="0" dirty="0" smtClean="0"/>
              <a:t> Here is a screenshot comes from three groups of random data, the IMU is in a static motion and lying flat on a horizontal </a:t>
            </a:r>
            <a:r>
              <a:rPr lang="en-US" baseline="0" dirty="0" err="1" smtClean="0"/>
              <a:t>groud</a:t>
            </a:r>
            <a:r>
              <a:rPr lang="en-US" baseline="0" dirty="0" smtClean="0"/>
              <a:t>,</a:t>
            </a:r>
          </a:p>
          <a:p>
            <a:pPr marL="0" marR="0" lvl="0" indent="0" algn="l" defTabSz="914400" rtl="0" eaLnBrk="1" fontAlgn="auto" latinLnBrk="0" hangingPunct="1">
              <a:lnSpc>
                <a:spcPct val="100000"/>
              </a:lnSpc>
              <a:spcBef>
                <a:spcPts val="0"/>
              </a:spcBef>
              <a:spcAft>
                <a:spcPts val="0"/>
              </a:spcAft>
              <a:buClrTx/>
              <a:buSzPct val="25000"/>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baseline="0" dirty="0" smtClean="0"/>
              <a:t>Error is obvious</a:t>
            </a:r>
          </a:p>
          <a:p>
            <a:pPr marL="0" marR="0" lvl="0" indent="0" algn="l" defTabSz="914400" rtl="0" eaLnBrk="1" fontAlgn="auto" latinLnBrk="0" hangingPunct="1">
              <a:lnSpc>
                <a:spcPct val="100000"/>
              </a:lnSpc>
              <a:spcBef>
                <a:spcPts val="0"/>
              </a:spcBef>
              <a:spcAft>
                <a:spcPts val="0"/>
              </a:spcAft>
              <a:buClrTx/>
              <a:buSzPct val="25000"/>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Pct val="25000"/>
              <a:buFontTx/>
              <a:buNone/>
              <a:tabLst/>
              <a:defRPr/>
            </a:pPr>
            <a:endParaRPr lang="en-US" dirty="0" smtClean="0"/>
          </a:p>
          <a:p>
            <a:pPr marL="0" marR="0" lvl="0" indent="0" algn="l" rtl="0">
              <a:spcBef>
                <a:spcPts val="0"/>
              </a:spcBef>
              <a:buSzPct val="25000"/>
              <a:buNone/>
            </a:pPr>
            <a:endParaRPr sz="1200" b="0" i="0" u="none" strike="noStrike" cap="none" dirty="0">
              <a:solidFill>
                <a:schemeClr val="dk1"/>
              </a:solidFill>
              <a:latin typeface="Arial"/>
              <a:ea typeface="Arial"/>
              <a:cs typeface="Arial"/>
              <a:sym typeface="Arial"/>
            </a:endParaRPr>
          </a:p>
        </p:txBody>
      </p:sp>
      <p:sp>
        <p:nvSpPr>
          <p:cNvPr id="397" name="Shape 397"/>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63940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685800" y="4400550"/>
            <a:ext cx="5486399" cy="3086099"/>
          </a:xfrm>
          <a:prstGeom prst="rect">
            <a:avLst/>
          </a:prstGeom>
          <a:noFill/>
          <a:ln>
            <a:noFill/>
          </a:ln>
        </p:spPr>
        <p:txBody>
          <a:bodyPr lIns="91425" tIns="45700" rIns="91425" bIns="45700" anchor="t" anchorCtr="0">
            <a:noAutofit/>
          </a:bodyPr>
          <a:lstStyle/>
          <a:p>
            <a:r>
              <a:rPr lang="en-US" altLang="zh-CN" dirty="0" smtClean="0"/>
              <a:t>A</a:t>
            </a:r>
            <a:r>
              <a:rPr lang="en-US" altLang="zh-CN" baseline="0" dirty="0" smtClean="0"/>
              <a:t> solution that we came up for knowing the actual error of a IMU is to use a physics </a:t>
            </a:r>
            <a:r>
              <a:rPr lang="en-US" altLang="zh-CN" baseline="0" dirty="0" err="1" smtClean="0"/>
              <a:t>exeriment</a:t>
            </a:r>
            <a:r>
              <a:rPr lang="en-US" altLang="zh-CN" baseline="0" dirty="0" smtClean="0"/>
              <a:t> to measure the actual adjusted tilt/angle, </a:t>
            </a:r>
            <a:r>
              <a:rPr lang="en-US" dirty="0" smtClean="0"/>
              <a:t>by comparing the this tilt value with the sensor output data. An actual alter angle can be known by using a laser pointer and a mechanical angle adjuster for assistant tools, </a:t>
            </a:r>
            <a:r>
              <a:rPr lang="en-US" sz="1200" b="0" i="0" u="none" strike="noStrike" cap="none" dirty="0" smtClean="0">
                <a:solidFill>
                  <a:schemeClr val="dk1"/>
                </a:solidFill>
                <a:latin typeface="Arial"/>
                <a:ea typeface="Arial"/>
                <a:cs typeface="Arial"/>
                <a:sym typeface="Arial"/>
              </a:rPr>
              <a:t>A mechanical angle adjuster allows to be manually set for getting a certain degree of tilt for simulating yaw, pitch and roll, that will be able to provide a stable motion for the IMU as well as error measurement. A laser pointer is also necessary</a:t>
            </a:r>
            <a:r>
              <a:rPr lang="mr-IN" sz="1200" b="0" i="0" u="none" strike="noStrike" cap="none" dirty="0" smtClean="0">
                <a:solidFill>
                  <a:schemeClr val="dk1"/>
                </a:solidFill>
                <a:latin typeface="Arial"/>
                <a:ea typeface="Arial"/>
                <a:cs typeface="Arial"/>
                <a:sym typeface="Arial"/>
              </a:rPr>
              <a:t>…</a:t>
            </a:r>
            <a:endParaRPr lang="en-US" dirty="0"/>
          </a:p>
        </p:txBody>
      </p:sp>
      <p:sp>
        <p:nvSpPr>
          <p:cNvPr id="397" name="Shape 397"/>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77956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685800" y="4400550"/>
            <a:ext cx="5486399" cy="308609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altLang="zh-CN" sz="1200" b="0" i="0" u="none" strike="noStrike" cap="none" dirty="0" smtClean="0">
                <a:solidFill>
                  <a:schemeClr val="dk1"/>
                </a:solidFill>
                <a:latin typeface="Arial"/>
                <a:ea typeface="Arial"/>
                <a:cs typeface="Arial"/>
                <a:sym typeface="Arial"/>
              </a:rPr>
              <a:t>Here</a:t>
            </a:r>
            <a:r>
              <a:rPr lang="zh-CN" altLang="en-US" sz="1200" b="0" i="0" u="none" strike="noStrike" cap="none" dirty="0" smtClean="0">
                <a:solidFill>
                  <a:schemeClr val="dk1"/>
                </a:solidFill>
                <a:latin typeface="Arial"/>
                <a:ea typeface="Arial"/>
                <a:cs typeface="Arial"/>
                <a:sym typeface="Arial"/>
              </a:rPr>
              <a:t> </a:t>
            </a:r>
            <a:r>
              <a:rPr lang="en-US" altLang="zh-CN" sz="1200" b="0" i="0" u="none" strike="noStrike" cap="none" dirty="0" smtClean="0">
                <a:solidFill>
                  <a:schemeClr val="dk1"/>
                </a:solidFill>
                <a:latin typeface="Arial"/>
                <a:ea typeface="Arial"/>
                <a:cs typeface="Arial"/>
                <a:sym typeface="Arial"/>
              </a:rPr>
              <a:t>is</a:t>
            </a:r>
            <a:r>
              <a:rPr lang="zh-CN" altLang="en-US" sz="1200" b="0" i="0" u="none" strike="noStrike" cap="none" dirty="0" smtClean="0">
                <a:solidFill>
                  <a:schemeClr val="dk1"/>
                </a:solidFill>
                <a:latin typeface="Arial"/>
                <a:ea typeface="Arial"/>
                <a:cs typeface="Arial"/>
                <a:sym typeface="Arial"/>
              </a:rPr>
              <a:t> </a:t>
            </a:r>
            <a:r>
              <a:rPr lang="en-US" altLang="zh-CN" sz="1200" b="0" i="0" u="none" strike="noStrike" cap="none" dirty="0" smtClean="0">
                <a:solidFill>
                  <a:schemeClr val="dk1"/>
                </a:solidFill>
                <a:latin typeface="Arial"/>
                <a:ea typeface="Arial"/>
                <a:cs typeface="Arial"/>
                <a:sym typeface="Arial"/>
              </a:rPr>
              <a:t>a</a:t>
            </a:r>
            <a:r>
              <a:rPr lang="zh-CN" altLang="en-US" sz="1200" b="0" i="0" u="none" strike="noStrike" cap="none" dirty="0" smtClean="0">
                <a:solidFill>
                  <a:schemeClr val="dk1"/>
                </a:solidFill>
                <a:latin typeface="Arial"/>
                <a:ea typeface="Arial"/>
                <a:cs typeface="Arial"/>
                <a:sym typeface="Arial"/>
              </a:rPr>
              <a:t> </a:t>
            </a:r>
            <a:r>
              <a:rPr lang="en-US" altLang="zh-CN" sz="1200" b="0" i="0" u="none" strike="noStrike" cap="none" dirty="0" smtClean="0">
                <a:solidFill>
                  <a:schemeClr val="dk1"/>
                </a:solidFill>
                <a:latin typeface="Arial"/>
                <a:ea typeface="Arial"/>
                <a:cs typeface="Arial"/>
                <a:sym typeface="Arial"/>
              </a:rPr>
              <a:t>experimental</a:t>
            </a:r>
            <a:r>
              <a:rPr lang="zh-CN" altLang="en-US" sz="1200" b="0" i="0" u="none" strike="noStrike" cap="none" dirty="0" smtClean="0">
                <a:solidFill>
                  <a:schemeClr val="dk1"/>
                </a:solidFill>
                <a:latin typeface="Arial"/>
                <a:ea typeface="Arial"/>
                <a:cs typeface="Arial"/>
                <a:sym typeface="Arial"/>
              </a:rPr>
              <a:t> </a:t>
            </a:r>
            <a:r>
              <a:rPr lang="en-US" altLang="zh-CN" sz="1200" b="0" i="0" u="none" strike="noStrike" cap="none" dirty="0" smtClean="0">
                <a:solidFill>
                  <a:schemeClr val="dk1"/>
                </a:solidFill>
                <a:latin typeface="Arial"/>
                <a:ea typeface="Arial"/>
                <a:cs typeface="Arial"/>
                <a:sym typeface="Arial"/>
              </a:rPr>
              <a:t>diagram</a:t>
            </a:r>
            <a:r>
              <a:rPr lang="zh-CN" altLang="en-US" sz="1200" b="0" i="0" u="none" strike="noStrike" cap="none" dirty="0" smtClean="0">
                <a:solidFill>
                  <a:schemeClr val="dk1"/>
                </a:solidFill>
                <a:latin typeface="Arial"/>
                <a:ea typeface="Arial"/>
                <a:cs typeface="Arial"/>
                <a:sym typeface="Arial"/>
              </a:rPr>
              <a:t> </a:t>
            </a:r>
            <a:r>
              <a:rPr lang="en-US" altLang="zh-CN" sz="1200" b="0" i="0" u="none" strike="noStrike" cap="none" dirty="0" smtClean="0">
                <a:solidFill>
                  <a:schemeClr val="dk1"/>
                </a:solidFill>
                <a:latin typeface="Arial"/>
                <a:ea typeface="Arial"/>
                <a:cs typeface="Arial"/>
                <a:sym typeface="Arial"/>
              </a:rPr>
              <a:t>showing</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how</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we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will</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measure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tilt</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and</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get</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angle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value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from</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measurement</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in</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physics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way</a:t>
            </a:r>
            <a:endParaRPr lang="en-US" sz="1200" b="0" i="0" u="none" strike="noStrike" cap="none" dirty="0" smtClean="0">
              <a:solidFill>
                <a:schemeClr val="dk1"/>
              </a:solidFill>
              <a:latin typeface="Arial"/>
              <a:ea typeface="Arial"/>
              <a:cs typeface="Arial"/>
              <a:sym typeface="Arial"/>
            </a:endParaRPr>
          </a:p>
          <a:p>
            <a:pPr marL="0" marR="0" lvl="0" indent="0" algn="l" rtl="0">
              <a:spcBef>
                <a:spcPts val="0"/>
              </a:spcBef>
              <a:buSzPct val="25000"/>
              <a:buNone/>
            </a:pPr>
            <a:endParaRPr lang="en-US" sz="1200" b="0" i="0" u="none" strike="noStrike" cap="none" dirty="0" smtClean="0">
              <a:solidFill>
                <a:schemeClr val="dk1"/>
              </a:solidFill>
              <a:latin typeface="Arial"/>
              <a:ea typeface="Arial"/>
              <a:cs typeface="Arial"/>
              <a:sym typeface="Arial"/>
            </a:endParaRPr>
          </a:p>
          <a:p>
            <a:pPr marL="0" marR="0" lvl="0" indent="0" algn="l" rtl="0">
              <a:spcBef>
                <a:spcPts val="0"/>
              </a:spcBef>
              <a:buSzPct val="25000"/>
              <a:buNone/>
            </a:pPr>
            <a:r>
              <a:rPr lang="en-US" altLang="zh-CN" sz="1200" b="0" i="0" u="none" strike="noStrike" cap="none"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block</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of</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solid</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line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represents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laser</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pointer</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and</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IMU</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mounted</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together</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onto</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MAA,</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and</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this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initial</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motion,</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which</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this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block</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of</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dashed</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line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represents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same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item</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but</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you</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can</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see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it’s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after</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making</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tilt,</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here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wall</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that</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in</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a</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parallel</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position</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with</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block.</a:t>
            </a:r>
            <a:endParaRPr lang="en-US" sz="1200" b="0" i="0" u="none" strike="noStrike" cap="none" dirty="0" smtClean="0">
              <a:solidFill>
                <a:schemeClr val="dk1"/>
              </a:solidFill>
              <a:latin typeface="Arial"/>
              <a:ea typeface="Arial"/>
              <a:cs typeface="Arial"/>
              <a:sym typeface="Arial"/>
            </a:endParaRPr>
          </a:p>
          <a:p>
            <a:pPr marL="0" marR="0" lvl="0" indent="0" algn="l" rtl="0">
              <a:spcBef>
                <a:spcPts val="0"/>
              </a:spcBef>
              <a:buSzPct val="25000"/>
              <a:buNone/>
            </a:pPr>
            <a:endParaRPr lang="en-US" sz="1200" b="0" i="0" u="none" strike="noStrike" cap="none" dirty="0" smtClean="0">
              <a:solidFill>
                <a:schemeClr val="dk1"/>
              </a:solidFill>
              <a:latin typeface="Arial"/>
              <a:ea typeface="Arial"/>
              <a:cs typeface="Arial"/>
              <a:sym typeface="Arial"/>
            </a:endParaRPr>
          </a:p>
          <a:p>
            <a:pPr marL="0" marR="0" lvl="0" indent="0" algn="l" rtl="0">
              <a:spcBef>
                <a:spcPts val="0"/>
              </a:spcBef>
              <a:buSzPct val="25000"/>
              <a:buNone/>
            </a:pPr>
            <a:r>
              <a:rPr lang="en-US" altLang="zh-CN" sz="1200" b="0" i="0" u="none" strike="noStrike" cap="none" dirty="0" smtClean="0">
                <a:solidFill>
                  <a:schemeClr val="dk1"/>
                </a:solidFill>
                <a:latin typeface="Arial"/>
                <a:ea typeface="Arial"/>
                <a:cs typeface="Arial"/>
                <a:sym typeface="Arial"/>
              </a:rPr>
              <a:t>As</a:t>
            </a:r>
            <a:r>
              <a:rPr lang="zh-CN" altLang="en-US" sz="1200" b="0" i="0" u="none" strike="noStrike" cap="none" dirty="0" smtClean="0">
                <a:solidFill>
                  <a:schemeClr val="dk1"/>
                </a:solidFill>
                <a:latin typeface="Arial"/>
                <a:ea typeface="Arial"/>
                <a:cs typeface="Arial"/>
                <a:sym typeface="Arial"/>
              </a:rPr>
              <a:t> </a:t>
            </a:r>
            <a:r>
              <a:rPr lang="en-US" altLang="zh-CN" sz="1200" b="0" i="0" u="none" strike="noStrike" cap="none" dirty="0" smtClean="0">
                <a:solidFill>
                  <a:schemeClr val="dk1"/>
                </a:solidFill>
                <a:latin typeface="Arial"/>
                <a:ea typeface="Arial"/>
                <a:cs typeface="Arial"/>
                <a:sym typeface="Arial"/>
              </a:rPr>
              <a:t>a</a:t>
            </a:r>
            <a:r>
              <a:rPr lang="zh-CN" altLang="en-US" sz="1200" b="0" i="0" u="none" strike="noStrike" cap="none" dirty="0" smtClean="0">
                <a:solidFill>
                  <a:schemeClr val="dk1"/>
                </a:solidFill>
                <a:latin typeface="Arial"/>
                <a:ea typeface="Arial"/>
                <a:cs typeface="Arial"/>
                <a:sym typeface="Arial"/>
              </a:rPr>
              <a:t> </a:t>
            </a:r>
            <a:r>
              <a:rPr lang="en-US" altLang="zh-CN" sz="1200" b="0" i="0" u="none" strike="noStrike" cap="none" dirty="0" smtClean="0">
                <a:solidFill>
                  <a:schemeClr val="dk1"/>
                </a:solidFill>
                <a:latin typeface="Arial"/>
                <a:ea typeface="Arial"/>
                <a:cs typeface="Arial"/>
                <a:sym typeface="Arial"/>
              </a:rPr>
              <a:t>result,</a:t>
            </a:r>
            <a:r>
              <a:rPr lang="zh-CN" altLang="en-US" sz="1200" b="0" i="0" u="none" strike="noStrike" cap="none" dirty="0" smtClean="0">
                <a:solidFill>
                  <a:schemeClr val="dk1"/>
                </a:solidFill>
                <a:latin typeface="Arial"/>
                <a:ea typeface="Arial"/>
                <a:cs typeface="Arial"/>
                <a:sym typeface="Arial"/>
              </a:rPr>
              <a:t> </a:t>
            </a:r>
            <a:r>
              <a:rPr lang="en-US" sz="1200" b="0" i="0" u="none" strike="noStrike" cap="none" dirty="0" smtClean="0">
                <a:solidFill>
                  <a:schemeClr val="dk1"/>
                </a:solidFill>
                <a:latin typeface="Arial"/>
                <a:ea typeface="Arial"/>
                <a:cs typeface="Arial"/>
                <a:sym typeface="Arial"/>
              </a:rPr>
              <a:t>a triangle </a:t>
            </a:r>
            <a:r>
              <a:rPr lang="en-US" altLang="zh-CN" sz="1200" b="0" i="0" u="none" strike="noStrike" cap="none" dirty="0" smtClean="0">
                <a:solidFill>
                  <a:schemeClr val="dk1"/>
                </a:solidFill>
                <a:latin typeface="Arial"/>
                <a:ea typeface="Arial"/>
                <a:cs typeface="Arial"/>
                <a:sym typeface="Arial"/>
              </a:rPr>
              <a:t>will</a:t>
            </a:r>
            <a:r>
              <a:rPr lang="zh-CN" altLang="en-US" sz="1200" b="0" i="0" u="none" strike="noStrike" cap="none" dirty="0" smtClean="0">
                <a:solidFill>
                  <a:schemeClr val="dk1"/>
                </a:solidFill>
                <a:latin typeface="Arial"/>
                <a:ea typeface="Arial"/>
                <a:cs typeface="Arial"/>
                <a:sym typeface="Arial"/>
              </a:rPr>
              <a:t> </a:t>
            </a:r>
            <a:r>
              <a:rPr lang="en-US" altLang="zh-CN" sz="1200" b="0" i="0" u="none" strike="noStrike" cap="none" dirty="0" smtClean="0">
                <a:solidFill>
                  <a:schemeClr val="dk1"/>
                </a:solidFill>
                <a:latin typeface="Arial"/>
                <a:ea typeface="Arial"/>
                <a:cs typeface="Arial"/>
                <a:sym typeface="Arial"/>
              </a:rPr>
              <a:t>be</a:t>
            </a:r>
            <a:r>
              <a:rPr lang="zh-CN" altLang="en-US" sz="1200" b="0" i="0" u="none" strike="noStrike" cap="none" dirty="0" smtClean="0">
                <a:solidFill>
                  <a:schemeClr val="dk1"/>
                </a:solidFill>
                <a:latin typeface="Arial"/>
                <a:ea typeface="Arial"/>
                <a:cs typeface="Arial"/>
                <a:sym typeface="Arial"/>
              </a:rPr>
              <a:t> </a:t>
            </a:r>
            <a:r>
              <a:rPr lang="en-US" altLang="zh-CN" sz="1200" b="0" i="0" u="none" strike="noStrike" cap="none" dirty="0" smtClean="0">
                <a:solidFill>
                  <a:schemeClr val="dk1"/>
                </a:solidFill>
                <a:latin typeface="Arial"/>
                <a:ea typeface="Arial"/>
                <a:cs typeface="Arial"/>
                <a:sym typeface="Arial"/>
              </a:rPr>
              <a:t>constructed</a:t>
            </a:r>
            <a:r>
              <a:rPr lang="zh-CN" altLang="en-US" sz="1200" b="0" i="0" u="none" strike="noStrike" cap="none" dirty="0" smtClean="0">
                <a:solidFill>
                  <a:schemeClr val="dk1"/>
                </a:solidFill>
                <a:latin typeface="Arial"/>
                <a:ea typeface="Arial"/>
                <a:cs typeface="Arial"/>
                <a:sym typeface="Arial"/>
              </a:rPr>
              <a:t> </a:t>
            </a:r>
            <a:r>
              <a:rPr lang="en-US" sz="1200" b="0" i="0" u="none" strike="noStrike" cap="none" dirty="0" smtClean="0">
                <a:solidFill>
                  <a:schemeClr val="dk1"/>
                </a:solidFill>
                <a:latin typeface="Arial"/>
                <a:ea typeface="Arial"/>
                <a:cs typeface="Arial"/>
                <a:sym typeface="Arial"/>
              </a:rPr>
              <a:t>by </a:t>
            </a:r>
            <a:r>
              <a:rPr lang="en-US" altLang="zh-CN" sz="1200" b="0" i="0" u="none" strike="noStrike" cap="none" dirty="0" smtClean="0">
                <a:solidFill>
                  <a:schemeClr val="dk1"/>
                </a:solidFill>
                <a:latin typeface="Arial"/>
                <a:ea typeface="Arial"/>
                <a:cs typeface="Arial"/>
                <a:sym typeface="Arial"/>
              </a:rPr>
              <a:t>imagine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the</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edges</a:t>
            </a:r>
            <a:r>
              <a:rPr lang="zh-CN" altLang="en-US" sz="1200" b="0" i="0" u="none" strike="noStrike" cap="none" baseline="0" dirty="0" smtClean="0">
                <a:solidFill>
                  <a:schemeClr val="dk1"/>
                </a:solidFill>
                <a:latin typeface="Arial"/>
                <a:ea typeface="Arial"/>
                <a:cs typeface="Arial"/>
                <a:sym typeface="Arial"/>
              </a:rPr>
              <a:t> </a:t>
            </a:r>
            <a:r>
              <a:rPr lang="en-US" altLang="zh-CN" sz="1200" b="0" i="0" u="none" strike="noStrike" cap="none" baseline="0" dirty="0" smtClean="0">
                <a:solidFill>
                  <a:schemeClr val="dk1"/>
                </a:solidFill>
                <a:latin typeface="Arial"/>
                <a:ea typeface="Arial"/>
                <a:cs typeface="Arial"/>
                <a:sym typeface="Arial"/>
              </a:rPr>
              <a:t>of</a:t>
            </a:r>
            <a:r>
              <a:rPr lang="zh-CN" altLang="en-US" sz="1200" b="0" i="0" u="none" strike="noStrike" cap="none" baseline="0" dirty="0" smtClean="0">
                <a:solidFill>
                  <a:schemeClr val="dk1"/>
                </a:solidFill>
                <a:latin typeface="Arial"/>
                <a:ea typeface="Arial"/>
                <a:cs typeface="Arial"/>
                <a:sym typeface="Arial"/>
              </a:rPr>
              <a:t> </a:t>
            </a:r>
            <a:r>
              <a:rPr lang="en-US" sz="1200" b="0" i="0" u="none" strike="noStrike" cap="none" dirty="0" smtClean="0">
                <a:solidFill>
                  <a:schemeClr val="dk1"/>
                </a:solidFill>
                <a:latin typeface="Arial"/>
                <a:ea typeface="Arial"/>
                <a:cs typeface="Arial"/>
                <a:sym typeface="Arial"/>
              </a:rPr>
              <a:t>the initial distance between the laser pointer and the wall (</a:t>
            </a:r>
            <a:r>
              <a:rPr lang="en-US" altLang="zh-CN" sz="1200" b="0" i="0" u="none" strike="noStrike" cap="none" dirty="0" smtClean="0">
                <a:solidFill>
                  <a:schemeClr val="dk1"/>
                </a:solidFill>
                <a:latin typeface="Arial"/>
                <a:ea typeface="Arial"/>
                <a:cs typeface="Arial"/>
                <a:sym typeface="Arial"/>
              </a:rPr>
              <a:t>b</a:t>
            </a:r>
            <a:r>
              <a:rPr lang="en-US" sz="1200" b="0" i="0" u="none" strike="noStrike" cap="none" dirty="0" smtClean="0">
                <a:solidFill>
                  <a:schemeClr val="dk1"/>
                </a:solidFill>
                <a:latin typeface="Arial"/>
                <a:ea typeface="Arial"/>
                <a:cs typeface="Arial"/>
                <a:sym typeface="Arial"/>
              </a:rPr>
              <a:t>), alternative distance between the laser pointer and wall, as well as the distance between two spotlight (b), Theta represents the angle between adjusting the angle, and by measuring the distance value of “a” and “b”, theta can be calculated by applying trigonometric function. Assume theta is the actual precise angle (in radian), the error of the IMU sensor can be measured by comparing the actual precise angle with the output data from the IMU.</a:t>
            </a:r>
            <a:endParaRPr sz="1200" b="0" i="0" u="none" strike="noStrike" cap="none" dirty="0">
              <a:solidFill>
                <a:schemeClr val="dk1"/>
              </a:solidFill>
              <a:latin typeface="Arial"/>
              <a:ea typeface="Arial"/>
              <a:cs typeface="Arial"/>
              <a:sym typeface="Arial"/>
            </a:endParaRPr>
          </a:p>
        </p:txBody>
      </p:sp>
      <p:sp>
        <p:nvSpPr>
          <p:cNvPr id="397" name="Shape 397"/>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089774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685800" y="4400550"/>
            <a:ext cx="5486399" cy="308609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sz="1200" b="0" i="0" u="none" strike="noStrike" cap="none">
              <a:solidFill>
                <a:schemeClr val="dk1"/>
              </a:solidFill>
              <a:latin typeface="Arial"/>
              <a:ea typeface="Arial"/>
              <a:cs typeface="Arial"/>
              <a:sym typeface="Arial"/>
            </a:endParaRPr>
          </a:p>
        </p:txBody>
      </p:sp>
      <p:sp>
        <p:nvSpPr>
          <p:cNvPr id="397" name="Shape 397"/>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8</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8919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Shape 43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33" name="Shape 433"/>
          <p:cNvSpPr txBox="1">
            <a:spLocks noGrp="1"/>
          </p:cNvSpPr>
          <p:nvPr>
            <p:ph type="body" idx="1"/>
          </p:nvPr>
        </p:nvSpPr>
        <p:spPr>
          <a:xfrm>
            <a:off x="685800" y="4400550"/>
            <a:ext cx="5486400" cy="3086100"/>
          </a:xfrm>
          <a:prstGeom prst="rect">
            <a:avLst/>
          </a:prstGeom>
        </p:spPr>
        <p:txBody>
          <a:bodyPr lIns="91425" tIns="91425" rIns="91425" bIns="91425" anchor="t" anchorCtr="0">
            <a:noAutofit/>
          </a:bodyPr>
          <a:lstStyle/>
          <a:p>
            <a:pPr lvl="0">
              <a:spcBef>
                <a:spcPts val="0"/>
              </a:spcBef>
              <a:buNone/>
            </a:pPr>
            <a:endParaRPr/>
          </a:p>
        </p:txBody>
      </p:sp>
      <p:sp>
        <p:nvSpPr>
          <p:cNvPr id="434" name="Shape 434"/>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1295400" y="503852"/>
            <a:ext cx="9601200" cy="11423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24" name="Shape 124"/>
          <p:cNvSpPr txBox="1">
            <a:spLocks noGrp="1"/>
          </p:cNvSpPr>
          <p:nvPr>
            <p:ph type="body" idx="1"/>
          </p:nvPr>
        </p:nvSpPr>
        <p:spPr>
          <a:xfrm>
            <a:off x="1295400" y="1981200"/>
            <a:ext cx="9601200" cy="3809998"/>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6pPr>
            <a:lvl7pPr marL="1600200" marR="0" lvl="6"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7pPr>
            <a:lvl8pPr marL="1828800" marR="0" lvl="7"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8pPr>
            <a:lvl9pPr marL="2057400" marR="0" lvl="8"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125" name="Shape 125"/>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26" name="Shape 126"/>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27" name="Shape 127"/>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gradFill>
          <a:gsLst>
            <a:gs pos="0">
              <a:schemeClr val="accent1"/>
            </a:gs>
            <a:gs pos="97000">
              <a:srgbClr val="AF4329"/>
            </a:gs>
            <a:gs pos="100000">
              <a:srgbClr val="AF4329"/>
            </a:gs>
          </a:gsLst>
          <a:path path="circle">
            <a:fillToRect l="50000" t="50000" r="50000" b="50000"/>
          </a:path>
          <a:tileRect/>
        </a:gradFill>
        <a:effectLst/>
      </p:bgPr>
    </p:bg>
    <p:spTree>
      <p:nvGrpSpPr>
        <p:cNvPr id="1" name="Shape 128"/>
        <p:cNvGrpSpPr/>
        <p:nvPr/>
      </p:nvGrpSpPr>
      <p:grpSpPr>
        <a:xfrm>
          <a:off x="0" y="0"/>
          <a:ext cx="0" cy="0"/>
          <a:chOff x="0" y="0"/>
          <a:chExt cx="0" cy="0"/>
        </a:xfrm>
      </p:grpSpPr>
      <p:grpSp>
        <p:nvGrpSpPr>
          <p:cNvPr id="129" name="Shape 129"/>
          <p:cNvGrpSpPr/>
          <p:nvPr/>
        </p:nvGrpSpPr>
        <p:grpSpPr>
          <a:xfrm>
            <a:off x="-1" y="0"/>
            <a:ext cx="12192002" cy="6858000"/>
            <a:chOff x="-1" y="0"/>
            <a:chExt cx="12192002" cy="6858000"/>
          </a:xfrm>
        </p:grpSpPr>
        <p:cxnSp>
          <p:nvCxnSpPr>
            <p:cNvPr id="130" name="Shape 130"/>
            <p:cNvCxnSpPr/>
            <p:nvPr/>
          </p:nvCxnSpPr>
          <p:spPr>
            <a:xfrm>
              <a:off x="610193"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1" name="Shape 131"/>
            <p:cNvCxnSpPr/>
            <p:nvPr/>
          </p:nvCxnSpPr>
          <p:spPr>
            <a:xfrm>
              <a:off x="1829332"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2" name="Shape 132"/>
            <p:cNvCxnSpPr/>
            <p:nvPr/>
          </p:nvCxnSpPr>
          <p:spPr>
            <a:xfrm>
              <a:off x="3048469"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3" name="Shape 133"/>
            <p:cNvCxnSpPr/>
            <p:nvPr/>
          </p:nvCxnSpPr>
          <p:spPr>
            <a:xfrm>
              <a:off x="426760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4" name="Shape 134"/>
            <p:cNvCxnSpPr/>
            <p:nvPr/>
          </p:nvCxnSpPr>
          <p:spPr>
            <a:xfrm>
              <a:off x="5486746"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5" name="Shape 135"/>
            <p:cNvCxnSpPr/>
            <p:nvPr/>
          </p:nvCxnSpPr>
          <p:spPr>
            <a:xfrm>
              <a:off x="6705884"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6" name="Shape 136"/>
            <p:cNvCxnSpPr/>
            <p:nvPr/>
          </p:nvCxnSpPr>
          <p:spPr>
            <a:xfrm>
              <a:off x="7925021"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7" name="Shape 137"/>
            <p:cNvCxnSpPr/>
            <p:nvPr/>
          </p:nvCxnSpPr>
          <p:spPr>
            <a:xfrm>
              <a:off x="9144160"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8" name="Shape 138"/>
            <p:cNvCxnSpPr/>
            <p:nvPr/>
          </p:nvCxnSpPr>
          <p:spPr>
            <a:xfrm>
              <a:off x="1036329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39" name="Shape 139"/>
            <p:cNvCxnSpPr/>
            <p:nvPr/>
          </p:nvCxnSpPr>
          <p:spPr>
            <a:xfrm>
              <a:off x="11582435"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0" name="Shape 140"/>
            <p:cNvCxnSpPr/>
            <p:nvPr/>
          </p:nvCxnSpPr>
          <p:spPr>
            <a:xfrm>
              <a:off x="2819" y="386485"/>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1" name="Shape 141"/>
            <p:cNvCxnSpPr/>
            <p:nvPr/>
          </p:nvCxnSpPr>
          <p:spPr>
            <a:xfrm>
              <a:off x="2819" y="1611180"/>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2" name="Shape 142"/>
            <p:cNvCxnSpPr/>
            <p:nvPr/>
          </p:nvCxnSpPr>
          <p:spPr>
            <a:xfrm>
              <a:off x="2819" y="2835876"/>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3" name="Shape 143"/>
            <p:cNvCxnSpPr/>
            <p:nvPr/>
          </p:nvCxnSpPr>
          <p:spPr>
            <a:xfrm>
              <a:off x="2819" y="4060573"/>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4" name="Shape 144"/>
            <p:cNvCxnSpPr/>
            <p:nvPr/>
          </p:nvCxnSpPr>
          <p:spPr>
            <a:xfrm>
              <a:off x="2819" y="5285269"/>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5" name="Shape 145"/>
            <p:cNvCxnSpPr/>
            <p:nvPr/>
          </p:nvCxnSpPr>
          <p:spPr>
            <a:xfrm>
              <a:off x="2819" y="6509964"/>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146" name="Shape 146"/>
            <p:cNvGrpSpPr/>
            <p:nvPr/>
          </p:nvGrpSpPr>
          <p:grpSpPr>
            <a:xfrm>
              <a:off x="-1" y="0"/>
              <a:ext cx="12192001" cy="6858000"/>
              <a:chOff x="-1" y="0"/>
              <a:chExt cx="12192001" cy="6858000"/>
            </a:xfrm>
          </p:grpSpPr>
          <p:cxnSp>
            <p:nvCxnSpPr>
              <p:cNvPr id="147" name="Shape 147"/>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8" name="Shape 148"/>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49" name="Shape 149"/>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0" name="Shape 150"/>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1" name="Shape 151"/>
              <p:cNvCxnSpPr/>
              <p:nvPr/>
            </p:nvCxnSpPr>
            <p:spPr>
              <a:xfrm>
                <a:off x="5106501"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152" name="Shape 152"/>
              <p:cNvGrpSpPr/>
              <p:nvPr/>
            </p:nvGrpSpPr>
            <p:grpSpPr>
              <a:xfrm>
                <a:off x="6327885" y="0"/>
                <a:ext cx="5864114" cy="5898672"/>
                <a:chOff x="6327885" y="0"/>
                <a:chExt cx="5864114" cy="5898672"/>
              </a:xfrm>
            </p:grpSpPr>
            <p:cxnSp>
              <p:nvCxnSpPr>
                <p:cNvPr id="153" name="Shape 153"/>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4" name="Shape 154"/>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5" name="Shape 155"/>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6" name="Shape 156"/>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7" name="Shape 157"/>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158" name="Shape 158"/>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59" name="Shape 159"/>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0" name="Shape 160"/>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1" name="Shape 161"/>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2" name="Shape 162"/>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nvGrpSpPr>
            <p:cNvPr id="163" name="Shape 163"/>
            <p:cNvGrpSpPr/>
            <p:nvPr/>
          </p:nvGrpSpPr>
          <p:grpSpPr>
            <a:xfrm flipH="1">
              <a:off x="0" y="0"/>
              <a:ext cx="12192001" cy="6858000"/>
              <a:chOff x="-1" y="0"/>
              <a:chExt cx="12192001" cy="6858000"/>
            </a:xfrm>
          </p:grpSpPr>
          <p:cxnSp>
            <p:nvCxnSpPr>
              <p:cNvPr id="164" name="Shape 164"/>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5" name="Shape 165"/>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6" name="Shape 166"/>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7" name="Shape 167"/>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68" name="Shape 168"/>
              <p:cNvCxnSpPr/>
              <p:nvPr/>
            </p:nvCxnSpPr>
            <p:spPr>
              <a:xfrm>
                <a:off x="515064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169" name="Shape 169"/>
              <p:cNvGrpSpPr/>
              <p:nvPr/>
            </p:nvGrpSpPr>
            <p:grpSpPr>
              <a:xfrm>
                <a:off x="6327885" y="0"/>
                <a:ext cx="5864114" cy="5898672"/>
                <a:chOff x="6327885" y="0"/>
                <a:chExt cx="5864114" cy="5898672"/>
              </a:xfrm>
            </p:grpSpPr>
            <p:cxnSp>
              <p:nvCxnSpPr>
                <p:cNvPr id="170" name="Shape 170"/>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1" name="Shape 171"/>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2" name="Shape 172"/>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3" name="Shape 173"/>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4" name="Shape 174"/>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175" name="Shape 175"/>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6" name="Shape 176"/>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7" name="Shape 177"/>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8" name="Shape 178"/>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179" name="Shape 179"/>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sp>
        <p:nvSpPr>
          <p:cNvPr id="180" name="Shape 180"/>
          <p:cNvSpPr txBox="1">
            <a:spLocks noGrp="1"/>
          </p:cNvSpPr>
          <p:nvPr>
            <p:ph type="title"/>
          </p:nvPr>
        </p:nvSpPr>
        <p:spPr>
          <a:xfrm>
            <a:off x="1295400" y="2541573"/>
            <a:ext cx="9601200" cy="2743199"/>
          </a:xfrm>
          <a:prstGeom prst="rect">
            <a:avLst/>
          </a:prstGeom>
          <a:noFill/>
          <a:ln>
            <a:noFill/>
          </a:ln>
        </p:spPr>
        <p:txBody>
          <a:bodyPr lIns="91425" tIns="91425" rIns="91425" bIns="91425" anchor="b" anchorCtr="0"/>
          <a:lstStyle>
            <a:lvl1pPr marL="0" marR="0" lvl="0" indent="0" algn="l" rtl="0">
              <a:lnSpc>
                <a:spcPct val="85000"/>
              </a:lnSpc>
              <a:spcBef>
                <a:spcPts val="0"/>
              </a:spcBef>
              <a:buClr>
                <a:schemeClr val="lt1"/>
              </a:buClr>
              <a:buFont typeface="Arial"/>
              <a:buNone/>
              <a:defRPr sz="6000" b="1"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1" name="Shape 181"/>
          <p:cNvSpPr txBox="1">
            <a:spLocks noGrp="1"/>
          </p:cNvSpPr>
          <p:nvPr>
            <p:ph type="body" idx="1"/>
          </p:nvPr>
        </p:nvSpPr>
        <p:spPr>
          <a:xfrm>
            <a:off x="1295400" y="5431535"/>
            <a:ext cx="9601200" cy="457200"/>
          </a:xfrm>
          <a:prstGeom prst="rect">
            <a:avLst/>
          </a:prstGeom>
          <a:noFill/>
          <a:ln>
            <a:noFill/>
          </a:ln>
        </p:spPr>
        <p:txBody>
          <a:bodyPr lIns="91425" tIns="91425" rIns="91425" bIns="91425" anchor="t" anchorCtr="0"/>
          <a:lstStyle>
            <a:lvl1pPr marL="0" marR="0" lvl="0" indent="0" algn="l" rtl="0">
              <a:lnSpc>
                <a:spcPct val="90000"/>
              </a:lnSpc>
              <a:spcBef>
                <a:spcPts val="0"/>
              </a:spcBef>
              <a:buClr>
                <a:schemeClr val="accent1"/>
              </a:buClr>
              <a:buFont typeface="Arial"/>
              <a:buNone/>
              <a:defRPr sz="2000" b="0" i="0" u="none" strike="noStrike" cap="none">
                <a:solidFill>
                  <a:schemeClr val="lt1"/>
                </a:solidFill>
                <a:latin typeface="Arial"/>
                <a:ea typeface="Arial"/>
                <a:cs typeface="Arial"/>
                <a:sym typeface="Arial"/>
              </a:defRPr>
            </a:lvl1pPr>
            <a:lvl2pPr marL="457200" marR="0" lvl="1" indent="0" algn="l" rtl="0">
              <a:lnSpc>
                <a:spcPct val="90000"/>
              </a:lnSpc>
              <a:spcBef>
                <a:spcPts val="1200"/>
              </a:spcBef>
              <a:buClr>
                <a:schemeClr val="accent1"/>
              </a:buClr>
              <a:buFont typeface="Arial"/>
              <a:buNone/>
              <a:defRPr sz="2000" b="0" i="0" u="none" strike="noStrike" cap="none">
                <a:solidFill>
                  <a:schemeClr val="lt1"/>
                </a:solidFill>
                <a:latin typeface="Arial"/>
                <a:ea typeface="Arial"/>
                <a:cs typeface="Arial"/>
                <a:sym typeface="Arial"/>
              </a:defRPr>
            </a:lvl2pPr>
            <a:lvl3pPr marL="914400" marR="0" lvl="2" indent="0" algn="l" rtl="0">
              <a:lnSpc>
                <a:spcPct val="90000"/>
              </a:lnSpc>
              <a:spcBef>
                <a:spcPts val="800"/>
              </a:spcBef>
              <a:buClr>
                <a:schemeClr val="accent1"/>
              </a:buClr>
              <a:buFont typeface="Arial"/>
              <a:buNone/>
              <a:defRPr sz="1800" b="0" i="0" u="none" strike="noStrike" cap="none">
                <a:solidFill>
                  <a:schemeClr val="lt1"/>
                </a:solidFill>
                <a:latin typeface="Arial"/>
                <a:ea typeface="Arial"/>
                <a:cs typeface="Arial"/>
                <a:sym typeface="Arial"/>
              </a:defRPr>
            </a:lvl3pPr>
            <a:lvl4pPr marL="1371600" marR="0" lvl="3" indent="0" algn="l" rtl="0">
              <a:lnSpc>
                <a:spcPct val="90000"/>
              </a:lnSpc>
              <a:spcBef>
                <a:spcPts val="800"/>
              </a:spcBef>
              <a:buClr>
                <a:schemeClr val="accent1"/>
              </a:buClr>
              <a:buFont typeface="Arial"/>
              <a:buNone/>
              <a:defRPr sz="1600" b="0" i="0" u="none" strike="noStrike" cap="none">
                <a:solidFill>
                  <a:schemeClr val="lt1"/>
                </a:solidFill>
                <a:latin typeface="Arial"/>
                <a:ea typeface="Arial"/>
                <a:cs typeface="Arial"/>
                <a:sym typeface="Arial"/>
              </a:defRPr>
            </a:lvl4pPr>
            <a:lvl5pPr marL="1828800" marR="0" lvl="4"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5pPr>
            <a:lvl6pPr marL="2286000" marR="0" lvl="5"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6pPr>
            <a:lvl7pPr marL="2743200" marR="0" lvl="6"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7pPr>
            <a:lvl8pPr marL="3200400" marR="0" lvl="7"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8pPr>
            <a:lvl9pPr marL="3657600" marR="0" lvl="8" indent="0" algn="l" rtl="0">
              <a:lnSpc>
                <a:spcPct val="90000"/>
              </a:lnSpc>
              <a:spcBef>
                <a:spcPts val="600"/>
              </a:spcBef>
              <a:buClr>
                <a:schemeClr val="accent1"/>
              </a:buClr>
              <a:buFont typeface="Arial"/>
              <a:buNone/>
              <a:defRPr sz="1600" b="0" i="0" u="none" strike="noStrike" cap="none">
                <a:solidFill>
                  <a:schemeClr val="lt1"/>
                </a:solidFill>
                <a:latin typeface="Arial"/>
                <a:ea typeface="Arial"/>
                <a:cs typeface="Arial"/>
                <a:sym typeface="Arial"/>
              </a:defRPr>
            </a:lvl9pPr>
          </a:lstStyle>
          <a:p>
            <a:endParaRPr/>
          </a:p>
        </p:txBody>
      </p:sp>
      <p:cxnSp>
        <p:nvCxnSpPr>
          <p:cNvPr id="182" name="Shape 182"/>
          <p:cNvCxnSpPr/>
          <p:nvPr/>
        </p:nvCxnSpPr>
        <p:spPr>
          <a:xfrm>
            <a:off x="1295400" y="5294175"/>
            <a:ext cx="9601200" cy="0"/>
          </a:xfrm>
          <a:prstGeom prst="straightConnector1">
            <a:avLst/>
          </a:prstGeom>
          <a:noFill/>
          <a:ln w="12700" cap="flat" cmpd="sng">
            <a:solidFill>
              <a:schemeClr val="lt1"/>
            </a:solidFill>
            <a:prstDash val="solid"/>
            <a:miter/>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1295400" y="503852"/>
            <a:ext cx="9601200" cy="11423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85" name="Shape 185"/>
          <p:cNvSpPr txBox="1">
            <a:spLocks noGrp="1"/>
          </p:cNvSpPr>
          <p:nvPr>
            <p:ph type="body" idx="1"/>
          </p:nvPr>
        </p:nvSpPr>
        <p:spPr>
          <a:xfrm>
            <a:off x="1295400" y="1981199"/>
            <a:ext cx="4572000" cy="3810001"/>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6pPr>
            <a:lvl7pPr marL="1600200" marR="0" lvl="6"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7pPr>
            <a:lvl8pPr marL="1828800" marR="0" lvl="7"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8pPr>
            <a:lvl9pPr marL="2057400" marR="0" lvl="8"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6" name="Shape 186"/>
          <p:cNvSpPr txBox="1">
            <a:spLocks noGrp="1"/>
          </p:cNvSpPr>
          <p:nvPr>
            <p:ph type="body" idx="2"/>
          </p:nvPr>
        </p:nvSpPr>
        <p:spPr>
          <a:xfrm>
            <a:off x="6324600" y="1981199"/>
            <a:ext cx="4572000" cy="3810001"/>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6pPr>
            <a:lvl7pPr marL="1600200" marR="0" lvl="6"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7pPr>
            <a:lvl8pPr marL="1828800" marR="0" lvl="7"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8pPr>
            <a:lvl9pPr marL="2057400" marR="0" lvl="8" indent="-76200" algn="l" rtl="0">
              <a:lnSpc>
                <a:spcPct val="90000"/>
              </a:lnSpc>
              <a:spcBef>
                <a:spcPts val="600"/>
              </a:spcBef>
              <a:buClr>
                <a:schemeClr val="accent1"/>
              </a:buClr>
              <a:buSzPct val="1000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7" name="Shape 187"/>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88" name="Shape 188"/>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89" name="Shape 189"/>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cSld name="Content with Caption">
    <p:bg>
      <p:bgPr>
        <a:gradFill>
          <a:gsLst>
            <a:gs pos="0">
              <a:schemeClr val="accent1"/>
            </a:gs>
            <a:gs pos="100000">
              <a:srgbClr val="AF4329"/>
            </a:gs>
          </a:gsLst>
          <a:path path="circle">
            <a:fillToRect l="50000" t="50000" r="50000" b="50000"/>
          </a:path>
          <a:tileRect/>
        </a:gradFill>
        <a:effectLst/>
      </p:bgPr>
    </p:bg>
    <p:spTree>
      <p:nvGrpSpPr>
        <p:cNvPr id="1" name="Shape 259"/>
        <p:cNvGrpSpPr/>
        <p:nvPr/>
      </p:nvGrpSpPr>
      <p:grpSpPr>
        <a:xfrm>
          <a:off x="0" y="0"/>
          <a:ext cx="0" cy="0"/>
          <a:chOff x="0" y="0"/>
          <a:chExt cx="0" cy="0"/>
        </a:xfrm>
      </p:grpSpPr>
      <p:grpSp>
        <p:nvGrpSpPr>
          <p:cNvPr id="260" name="Shape 260"/>
          <p:cNvGrpSpPr/>
          <p:nvPr/>
        </p:nvGrpSpPr>
        <p:grpSpPr>
          <a:xfrm>
            <a:off x="-1" y="0"/>
            <a:ext cx="12192002" cy="6858000"/>
            <a:chOff x="-1" y="0"/>
            <a:chExt cx="12192002" cy="6858000"/>
          </a:xfrm>
        </p:grpSpPr>
        <p:cxnSp>
          <p:nvCxnSpPr>
            <p:cNvPr id="261" name="Shape 261"/>
            <p:cNvCxnSpPr/>
            <p:nvPr/>
          </p:nvCxnSpPr>
          <p:spPr>
            <a:xfrm>
              <a:off x="610193"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2" name="Shape 262"/>
            <p:cNvCxnSpPr/>
            <p:nvPr/>
          </p:nvCxnSpPr>
          <p:spPr>
            <a:xfrm>
              <a:off x="1829332"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3" name="Shape 263"/>
            <p:cNvCxnSpPr/>
            <p:nvPr/>
          </p:nvCxnSpPr>
          <p:spPr>
            <a:xfrm>
              <a:off x="3048469"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4" name="Shape 264"/>
            <p:cNvCxnSpPr/>
            <p:nvPr/>
          </p:nvCxnSpPr>
          <p:spPr>
            <a:xfrm>
              <a:off x="426760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5" name="Shape 265"/>
            <p:cNvCxnSpPr/>
            <p:nvPr/>
          </p:nvCxnSpPr>
          <p:spPr>
            <a:xfrm>
              <a:off x="5486746"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6" name="Shape 266"/>
            <p:cNvCxnSpPr/>
            <p:nvPr/>
          </p:nvCxnSpPr>
          <p:spPr>
            <a:xfrm>
              <a:off x="6705884"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7" name="Shape 267"/>
            <p:cNvCxnSpPr/>
            <p:nvPr/>
          </p:nvCxnSpPr>
          <p:spPr>
            <a:xfrm>
              <a:off x="7925021"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8" name="Shape 268"/>
            <p:cNvCxnSpPr/>
            <p:nvPr/>
          </p:nvCxnSpPr>
          <p:spPr>
            <a:xfrm>
              <a:off x="9144160"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69" name="Shape 269"/>
            <p:cNvCxnSpPr/>
            <p:nvPr/>
          </p:nvCxnSpPr>
          <p:spPr>
            <a:xfrm>
              <a:off x="1036329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0" name="Shape 270"/>
            <p:cNvCxnSpPr/>
            <p:nvPr/>
          </p:nvCxnSpPr>
          <p:spPr>
            <a:xfrm>
              <a:off x="11582435"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1" name="Shape 271"/>
            <p:cNvCxnSpPr/>
            <p:nvPr/>
          </p:nvCxnSpPr>
          <p:spPr>
            <a:xfrm>
              <a:off x="2819" y="386485"/>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2" name="Shape 272"/>
            <p:cNvCxnSpPr/>
            <p:nvPr/>
          </p:nvCxnSpPr>
          <p:spPr>
            <a:xfrm>
              <a:off x="2819" y="1611180"/>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3" name="Shape 273"/>
            <p:cNvCxnSpPr/>
            <p:nvPr/>
          </p:nvCxnSpPr>
          <p:spPr>
            <a:xfrm>
              <a:off x="2819" y="2835876"/>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4" name="Shape 274"/>
            <p:cNvCxnSpPr/>
            <p:nvPr/>
          </p:nvCxnSpPr>
          <p:spPr>
            <a:xfrm>
              <a:off x="2819" y="4060573"/>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5" name="Shape 275"/>
            <p:cNvCxnSpPr/>
            <p:nvPr/>
          </p:nvCxnSpPr>
          <p:spPr>
            <a:xfrm>
              <a:off x="2819" y="5285269"/>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6" name="Shape 276"/>
            <p:cNvCxnSpPr/>
            <p:nvPr/>
          </p:nvCxnSpPr>
          <p:spPr>
            <a:xfrm>
              <a:off x="2819" y="6509964"/>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277" name="Shape 277"/>
            <p:cNvGrpSpPr/>
            <p:nvPr/>
          </p:nvGrpSpPr>
          <p:grpSpPr>
            <a:xfrm>
              <a:off x="-1" y="0"/>
              <a:ext cx="12192001" cy="6858000"/>
              <a:chOff x="-1" y="0"/>
              <a:chExt cx="12192001" cy="6858000"/>
            </a:xfrm>
          </p:grpSpPr>
          <p:cxnSp>
            <p:nvCxnSpPr>
              <p:cNvPr id="278" name="Shape 278"/>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79" name="Shape 279"/>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0" name="Shape 280"/>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1" name="Shape 281"/>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2" name="Shape 282"/>
              <p:cNvCxnSpPr/>
              <p:nvPr/>
            </p:nvCxnSpPr>
            <p:spPr>
              <a:xfrm>
                <a:off x="5106501"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283" name="Shape 283"/>
              <p:cNvGrpSpPr/>
              <p:nvPr/>
            </p:nvGrpSpPr>
            <p:grpSpPr>
              <a:xfrm>
                <a:off x="6327885" y="0"/>
                <a:ext cx="5864114" cy="5898672"/>
                <a:chOff x="6327885" y="0"/>
                <a:chExt cx="5864114" cy="5898672"/>
              </a:xfrm>
            </p:grpSpPr>
            <p:cxnSp>
              <p:nvCxnSpPr>
                <p:cNvPr id="284" name="Shape 284"/>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5" name="Shape 285"/>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6" name="Shape 286"/>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7" name="Shape 287"/>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88" name="Shape 288"/>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289" name="Shape 289"/>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0" name="Shape 290"/>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1" name="Shape 291"/>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2" name="Shape 292"/>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3" name="Shape 293"/>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nvGrpSpPr>
            <p:cNvPr id="294" name="Shape 294"/>
            <p:cNvGrpSpPr/>
            <p:nvPr/>
          </p:nvGrpSpPr>
          <p:grpSpPr>
            <a:xfrm flipH="1">
              <a:off x="0" y="0"/>
              <a:ext cx="12192001" cy="6858000"/>
              <a:chOff x="-1" y="0"/>
              <a:chExt cx="12192001" cy="6858000"/>
            </a:xfrm>
          </p:grpSpPr>
          <p:cxnSp>
            <p:nvCxnSpPr>
              <p:cNvPr id="295" name="Shape 295"/>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6" name="Shape 296"/>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7" name="Shape 297"/>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8" name="Shape 298"/>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299" name="Shape 299"/>
              <p:cNvCxnSpPr/>
              <p:nvPr/>
            </p:nvCxnSpPr>
            <p:spPr>
              <a:xfrm>
                <a:off x="515064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300" name="Shape 300"/>
              <p:cNvGrpSpPr/>
              <p:nvPr/>
            </p:nvGrpSpPr>
            <p:grpSpPr>
              <a:xfrm>
                <a:off x="6327885" y="0"/>
                <a:ext cx="5864114" cy="5898672"/>
                <a:chOff x="6327885" y="0"/>
                <a:chExt cx="5864114" cy="5898672"/>
              </a:xfrm>
            </p:grpSpPr>
            <p:cxnSp>
              <p:nvCxnSpPr>
                <p:cNvPr id="301" name="Shape 301"/>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2" name="Shape 302"/>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3" name="Shape 303"/>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4" name="Shape 304"/>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5" name="Shape 305"/>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306" name="Shape 306"/>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7" name="Shape 307"/>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8" name="Shape 308"/>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09" name="Shape 309"/>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10" name="Shape 310"/>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sp>
        <p:nvSpPr>
          <p:cNvPr id="311" name="Shape 311"/>
          <p:cNvSpPr/>
          <p:nvPr/>
        </p:nvSpPr>
        <p:spPr>
          <a:xfrm>
            <a:off x="0" y="0"/>
            <a:ext cx="7315200" cy="6858000"/>
          </a:xfrm>
          <a:prstGeom prst="rect">
            <a:avLst/>
          </a:prstGeom>
          <a:gradFill>
            <a:gsLst>
              <a:gs pos="0">
                <a:schemeClr val="lt1"/>
              </a:gs>
              <a:gs pos="69000">
                <a:schemeClr val="lt1"/>
              </a:gs>
              <a:gs pos="100000">
                <a:srgbClr val="F2F2F2"/>
              </a:gs>
            </a:gsLst>
            <a:path path="circle">
              <a:fillToRect l="50000" t="50000" r="50000" b="50000"/>
            </a:path>
            <a:tileRect/>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312" name="Shape 312"/>
          <p:cNvSpPr txBox="1">
            <a:spLocks noGrp="1"/>
          </p:cNvSpPr>
          <p:nvPr>
            <p:ph type="title"/>
          </p:nvPr>
        </p:nvSpPr>
        <p:spPr>
          <a:xfrm>
            <a:off x="7913152" y="571500"/>
            <a:ext cx="3657600" cy="2197100"/>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lt1"/>
              </a:buClr>
              <a:buFont typeface="Arial"/>
              <a:buNone/>
              <a:defRPr sz="2600" b="1"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13" name="Shape 313"/>
          <p:cNvSpPr txBox="1">
            <a:spLocks noGrp="1"/>
          </p:cNvSpPr>
          <p:nvPr>
            <p:ph type="body" idx="1"/>
          </p:nvPr>
        </p:nvSpPr>
        <p:spPr>
          <a:xfrm>
            <a:off x="543197" y="571500"/>
            <a:ext cx="6217919" cy="5714999"/>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63500" algn="l" rtl="0">
              <a:lnSpc>
                <a:spcPct val="90000"/>
              </a:lnSpc>
              <a:spcBef>
                <a:spcPts val="600"/>
              </a:spcBef>
              <a:buClr>
                <a:schemeClr val="accent1"/>
              </a:buClr>
              <a:buSzPct val="100000"/>
              <a:buFont typeface="Arial"/>
              <a:buChar char="▪"/>
              <a:defRPr sz="2000" b="0" i="0" u="none" strike="noStrike" cap="none">
                <a:solidFill>
                  <a:schemeClr val="dk1"/>
                </a:solidFill>
                <a:latin typeface="Arial"/>
                <a:ea typeface="Arial"/>
                <a:cs typeface="Arial"/>
                <a:sym typeface="Arial"/>
              </a:defRPr>
            </a:lvl6pPr>
            <a:lvl7pPr marL="1600200" marR="0" lvl="6" indent="-63500" algn="l" rtl="0">
              <a:lnSpc>
                <a:spcPct val="90000"/>
              </a:lnSpc>
              <a:spcBef>
                <a:spcPts val="600"/>
              </a:spcBef>
              <a:buClr>
                <a:schemeClr val="accent1"/>
              </a:buClr>
              <a:buSzPct val="100000"/>
              <a:buFont typeface="Arial"/>
              <a:buChar char="▪"/>
              <a:defRPr sz="2000" b="0" i="0" u="none" strike="noStrike" cap="none">
                <a:solidFill>
                  <a:schemeClr val="dk1"/>
                </a:solidFill>
                <a:latin typeface="Arial"/>
                <a:ea typeface="Arial"/>
                <a:cs typeface="Arial"/>
                <a:sym typeface="Arial"/>
              </a:defRPr>
            </a:lvl7pPr>
            <a:lvl8pPr marL="1828800" marR="0" lvl="7" indent="-63500" algn="l" rtl="0">
              <a:lnSpc>
                <a:spcPct val="90000"/>
              </a:lnSpc>
              <a:spcBef>
                <a:spcPts val="600"/>
              </a:spcBef>
              <a:buClr>
                <a:schemeClr val="accent1"/>
              </a:buClr>
              <a:buSzPct val="100000"/>
              <a:buFont typeface="Arial"/>
              <a:buChar char="▪"/>
              <a:defRPr sz="2000" b="0" i="0" u="none" strike="noStrike" cap="none">
                <a:solidFill>
                  <a:schemeClr val="dk1"/>
                </a:solidFill>
                <a:latin typeface="Arial"/>
                <a:ea typeface="Arial"/>
                <a:cs typeface="Arial"/>
                <a:sym typeface="Arial"/>
              </a:defRPr>
            </a:lvl8pPr>
            <a:lvl9pPr marL="2057400" marR="0" lvl="8" indent="-63500" algn="l" rtl="0">
              <a:lnSpc>
                <a:spcPct val="90000"/>
              </a:lnSpc>
              <a:spcBef>
                <a:spcPts val="600"/>
              </a:spcBef>
              <a:buClr>
                <a:schemeClr val="accent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14" name="Shape 314"/>
          <p:cNvSpPr txBox="1">
            <a:spLocks noGrp="1"/>
          </p:cNvSpPr>
          <p:nvPr>
            <p:ph type="body" idx="2"/>
          </p:nvPr>
        </p:nvSpPr>
        <p:spPr>
          <a:xfrm>
            <a:off x="7913152" y="2995011"/>
            <a:ext cx="3657600" cy="2285950"/>
          </a:xfrm>
          <a:prstGeom prst="rect">
            <a:avLst/>
          </a:prstGeom>
          <a:noFill/>
          <a:ln>
            <a:noFill/>
          </a:ln>
        </p:spPr>
        <p:txBody>
          <a:bodyPr lIns="91425" tIns="91425" rIns="91425" bIns="91425" anchor="t" anchorCtr="0"/>
          <a:lstStyle>
            <a:lvl1pPr marL="0" marR="0" lvl="0" indent="0" algn="l" rtl="0">
              <a:lnSpc>
                <a:spcPct val="90000"/>
              </a:lnSpc>
              <a:spcBef>
                <a:spcPts val="1200"/>
              </a:spcBef>
              <a:buClr>
                <a:schemeClr val="accent1"/>
              </a:buClr>
              <a:buFont typeface="Arial"/>
              <a:buNone/>
              <a:defRPr sz="1600" b="0" i="0" u="none" strike="noStrike" cap="none">
                <a:solidFill>
                  <a:schemeClr val="lt1"/>
                </a:solidFill>
                <a:latin typeface="Arial"/>
                <a:ea typeface="Arial"/>
                <a:cs typeface="Arial"/>
                <a:sym typeface="Arial"/>
              </a:defRPr>
            </a:lvl1pPr>
            <a:lvl2pPr marL="457200" marR="0" lvl="1" indent="0" algn="l" rtl="0">
              <a:lnSpc>
                <a:spcPct val="90000"/>
              </a:lnSpc>
              <a:spcBef>
                <a:spcPts val="1200"/>
              </a:spcBef>
              <a:buClr>
                <a:schemeClr val="accent1"/>
              </a:buClr>
              <a:buFont typeface="Arial"/>
              <a:buNone/>
              <a:defRPr sz="1400" b="0" i="0" u="none" strike="noStrike" cap="none">
                <a:solidFill>
                  <a:schemeClr val="dk1"/>
                </a:solidFill>
                <a:latin typeface="Arial"/>
                <a:ea typeface="Arial"/>
                <a:cs typeface="Arial"/>
                <a:sym typeface="Arial"/>
              </a:defRPr>
            </a:lvl2pPr>
            <a:lvl3pPr marL="914400" marR="0" lvl="2" indent="0" algn="l" rtl="0">
              <a:lnSpc>
                <a:spcPct val="90000"/>
              </a:lnSpc>
              <a:spcBef>
                <a:spcPts val="800"/>
              </a:spcBef>
              <a:buClr>
                <a:schemeClr val="accent1"/>
              </a:buClr>
              <a:buFont typeface="Arial"/>
              <a:buNone/>
              <a:defRPr sz="1200" b="0" i="0" u="none" strike="noStrike" cap="none">
                <a:solidFill>
                  <a:schemeClr val="dk1"/>
                </a:solidFill>
                <a:latin typeface="Arial"/>
                <a:ea typeface="Arial"/>
                <a:cs typeface="Arial"/>
                <a:sym typeface="Arial"/>
              </a:defRPr>
            </a:lvl3pPr>
            <a:lvl4pPr marL="1371600" marR="0" lvl="3" indent="0" algn="l" rtl="0">
              <a:lnSpc>
                <a:spcPct val="90000"/>
              </a:lnSpc>
              <a:spcBef>
                <a:spcPts val="800"/>
              </a:spcBef>
              <a:buClr>
                <a:schemeClr val="accent1"/>
              </a:buClr>
              <a:buFont typeface="Arial"/>
              <a:buNone/>
              <a:defRPr sz="1000" b="0" i="0" u="none" strike="noStrike" cap="none">
                <a:solidFill>
                  <a:schemeClr val="dk1"/>
                </a:solidFill>
                <a:latin typeface="Arial"/>
                <a:ea typeface="Arial"/>
                <a:cs typeface="Arial"/>
                <a:sym typeface="Arial"/>
              </a:defRPr>
            </a:lvl4pPr>
            <a:lvl5pPr marL="1828800" marR="0" lvl="4"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5pPr>
            <a:lvl6pPr marL="2286000" marR="0" lvl="5"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6pPr>
            <a:lvl7pPr marL="2743200" marR="0" lvl="6"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7pPr>
            <a:lvl8pPr marL="3200400" marR="0" lvl="7"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8pPr>
            <a:lvl9pPr marL="3657600" marR="0" lvl="8"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9pPr>
          </a:lstStyle>
          <a:p>
            <a:endParaRPr/>
          </a:p>
        </p:txBody>
      </p:sp>
      <p:cxnSp>
        <p:nvCxnSpPr>
          <p:cNvPr id="315" name="Shape 315"/>
          <p:cNvCxnSpPr/>
          <p:nvPr/>
        </p:nvCxnSpPr>
        <p:spPr>
          <a:xfrm>
            <a:off x="7923089" y="2895600"/>
            <a:ext cx="3659310" cy="0"/>
          </a:xfrm>
          <a:prstGeom prst="straightConnector1">
            <a:avLst/>
          </a:prstGeom>
          <a:noFill/>
          <a:ln w="19050" cap="flat" cmpd="sng">
            <a:solidFill>
              <a:schemeClr val="lt1"/>
            </a:solidFill>
            <a:prstDash val="solid"/>
            <a:miter/>
            <a:headEnd type="none" w="med" len="med"/>
            <a:tailEnd type="none" w="med" len="med"/>
          </a:ln>
        </p:spPr>
      </p:cxnSp>
      <p:sp>
        <p:nvSpPr>
          <p:cNvPr id="316" name="Shape 316"/>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17" name="Shape 317"/>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18" name="Shape 318"/>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cSld name="Picture with Caption">
    <p:bg>
      <p:bgPr>
        <a:gradFill>
          <a:gsLst>
            <a:gs pos="0">
              <a:schemeClr val="accent1"/>
            </a:gs>
            <a:gs pos="100000">
              <a:srgbClr val="AF4329"/>
            </a:gs>
          </a:gsLst>
          <a:path path="circle">
            <a:fillToRect l="50000" t="50000" r="50000" b="50000"/>
          </a:path>
          <a:tileRect/>
        </a:gradFill>
        <a:effectLst/>
      </p:bgPr>
    </p:bg>
    <p:spTree>
      <p:nvGrpSpPr>
        <p:cNvPr id="1" name="Shape 319"/>
        <p:cNvGrpSpPr/>
        <p:nvPr/>
      </p:nvGrpSpPr>
      <p:grpSpPr>
        <a:xfrm>
          <a:off x="0" y="0"/>
          <a:ext cx="0" cy="0"/>
          <a:chOff x="0" y="0"/>
          <a:chExt cx="0" cy="0"/>
        </a:xfrm>
      </p:grpSpPr>
      <p:grpSp>
        <p:nvGrpSpPr>
          <p:cNvPr id="320" name="Shape 320"/>
          <p:cNvGrpSpPr/>
          <p:nvPr/>
        </p:nvGrpSpPr>
        <p:grpSpPr>
          <a:xfrm>
            <a:off x="-1" y="0"/>
            <a:ext cx="12192002" cy="6858000"/>
            <a:chOff x="-1" y="0"/>
            <a:chExt cx="12192002" cy="6858000"/>
          </a:xfrm>
        </p:grpSpPr>
        <p:cxnSp>
          <p:nvCxnSpPr>
            <p:cNvPr id="321" name="Shape 321"/>
            <p:cNvCxnSpPr/>
            <p:nvPr/>
          </p:nvCxnSpPr>
          <p:spPr>
            <a:xfrm>
              <a:off x="610193"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2" name="Shape 322"/>
            <p:cNvCxnSpPr/>
            <p:nvPr/>
          </p:nvCxnSpPr>
          <p:spPr>
            <a:xfrm>
              <a:off x="1829332"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3" name="Shape 323"/>
            <p:cNvCxnSpPr/>
            <p:nvPr/>
          </p:nvCxnSpPr>
          <p:spPr>
            <a:xfrm>
              <a:off x="3048469"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4" name="Shape 324"/>
            <p:cNvCxnSpPr/>
            <p:nvPr/>
          </p:nvCxnSpPr>
          <p:spPr>
            <a:xfrm>
              <a:off x="426760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5" name="Shape 325"/>
            <p:cNvCxnSpPr/>
            <p:nvPr/>
          </p:nvCxnSpPr>
          <p:spPr>
            <a:xfrm>
              <a:off x="5486746"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6" name="Shape 326"/>
            <p:cNvCxnSpPr/>
            <p:nvPr/>
          </p:nvCxnSpPr>
          <p:spPr>
            <a:xfrm>
              <a:off x="6705884"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7" name="Shape 327"/>
            <p:cNvCxnSpPr/>
            <p:nvPr/>
          </p:nvCxnSpPr>
          <p:spPr>
            <a:xfrm>
              <a:off x="7925021"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8" name="Shape 328"/>
            <p:cNvCxnSpPr/>
            <p:nvPr/>
          </p:nvCxnSpPr>
          <p:spPr>
            <a:xfrm>
              <a:off x="9144160"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29" name="Shape 329"/>
            <p:cNvCxnSpPr/>
            <p:nvPr/>
          </p:nvCxnSpPr>
          <p:spPr>
            <a:xfrm>
              <a:off x="10363297"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0" name="Shape 330"/>
            <p:cNvCxnSpPr/>
            <p:nvPr/>
          </p:nvCxnSpPr>
          <p:spPr>
            <a:xfrm>
              <a:off x="11582435" y="0"/>
              <a:ext cx="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1" name="Shape 331"/>
            <p:cNvCxnSpPr/>
            <p:nvPr/>
          </p:nvCxnSpPr>
          <p:spPr>
            <a:xfrm>
              <a:off x="2819" y="386485"/>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2" name="Shape 332"/>
            <p:cNvCxnSpPr/>
            <p:nvPr/>
          </p:nvCxnSpPr>
          <p:spPr>
            <a:xfrm>
              <a:off x="2819" y="1611180"/>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3" name="Shape 333"/>
            <p:cNvCxnSpPr/>
            <p:nvPr/>
          </p:nvCxnSpPr>
          <p:spPr>
            <a:xfrm>
              <a:off x="2819" y="2835876"/>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4" name="Shape 334"/>
            <p:cNvCxnSpPr/>
            <p:nvPr/>
          </p:nvCxnSpPr>
          <p:spPr>
            <a:xfrm>
              <a:off x="2819" y="4060573"/>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5" name="Shape 335"/>
            <p:cNvCxnSpPr/>
            <p:nvPr/>
          </p:nvCxnSpPr>
          <p:spPr>
            <a:xfrm>
              <a:off x="2819" y="5285269"/>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6" name="Shape 336"/>
            <p:cNvCxnSpPr/>
            <p:nvPr/>
          </p:nvCxnSpPr>
          <p:spPr>
            <a:xfrm>
              <a:off x="2819" y="6509964"/>
              <a:ext cx="12188951" cy="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337" name="Shape 337"/>
            <p:cNvGrpSpPr/>
            <p:nvPr/>
          </p:nvGrpSpPr>
          <p:grpSpPr>
            <a:xfrm>
              <a:off x="-1" y="0"/>
              <a:ext cx="12192001" cy="6858000"/>
              <a:chOff x="-1" y="0"/>
              <a:chExt cx="12192001" cy="6858000"/>
            </a:xfrm>
          </p:grpSpPr>
          <p:cxnSp>
            <p:nvCxnSpPr>
              <p:cNvPr id="338" name="Shape 338"/>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39" name="Shape 339"/>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0" name="Shape 340"/>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1" name="Shape 341"/>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2" name="Shape 342"/>
              <p:cNvCxnSpPr/>
              <p:nvPr/>
            </p:nvCxnSpPr>
            <p:spPr>
              <a:xfrm>
                <a:off x="5106501"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343" name="Shape 343"/>
              <p:cNvGrpSpPr/>
              <p:nvPr/>
            </p:nvGrpSpPr>
            <p:grpSpPr>
              <a:xfrm>
                <a:off x="6327885" y="0"/>
                <a:ext cx="5864114" cy="5898672"/>
                <a:chOff x="6327885" y="0"/>
                <a:chExt cx="5864114" cy="5898672"/>
              </a:xfrm>
            </p:grpSpPr>
            <p:cxnSp>
              <p:nvCxnSpPr>
                <p:cNvPr id="344" name="Shape 344"/>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5" name="Shape 345"/>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6" name="Shape 346"/>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7" name="Shape 347"/>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48" name="Shape 348"/>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349" name="Shape 349"/>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0" name="Shape 350"/>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1" name="Shape 351"/>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2" name="Shape 352"/>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3" name="Shape 353"/>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nvGrpSpPr>
            <p:cNvPr id="354" name="Shape 354"/>
            <p:cNvGrpSpPr/>
            <p:nvPr/>
          </p:nvGrpSpPr>
          <p:grpSpPr>
            <a:xfrm flipH="1">
              <a:off x="0" y="0"/>
              <a:ext cx="12192001" cy="6858000"/>
              <a:chOff x="-1" y="0"/>
              <a:chExt cx="12192001" cy="6858000"/>
            </a:xfrm>
          </p:grpSpPr>
          <p:cxnSp>
            <p:nvCxnSpPr>
              <p:cNvPr id="355" name="Shape 355"/>
              <p:cNvCxnSpPr/>
              <p:nvPr/>
            </p:nvCxnSpPr>
            <p:spPr>
              <a:xfrm>
                <a:off x="225425"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6" name="Shape 356"/>
              <p:cNvCxnSpPr/>
              <p:nvPr/>
            </p:nvCxnSpPr>
            <p:spPr>
              <a:xfrm>
                <a:off x="144915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7" name="Shape 357"/>
              <p:cNvCxnSpPr/>
              <p:nvPr/>
            </p:nvCxnSpPr>
            <p:spPr>
              <a:xfrm>
                <a:off x="2665982"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8" name="Shape 358"/>
              <p:cNvCxnSpPr/>
              <p:nvPr/>
            </p:nvCxnSpPr>
            <p:spPr>
              <a:xfrm>
                <a:off x="3885119"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59" name="Shape 359"/>
              <p:cNvCxnSpPr/>
              <p:nvPr/>
            </p:nvCxnSpPr>
            <p:spPr>
              <a:xfrm>
                <a:off x="5150644" y="0"/>
                <a:ext cx="6815930" cy="6858000"/>
              </a:xfrm>
              <a:prstGeom prst="straightConnector1">
                <a:avLst/>
              </a:prstGeom>
              <a:noFill/>
              <a:ln w="9525" cap="flat" cmpd="sng">
                <a:solidFill>
                  <a:srgbClr val="A43E27">
                    <a:alpha val="24705"/>
                  </a:srgbClr>
                </a:solidFill>
                <a:prstDash val="solid"/>
                <a:miter/>
                <a:headEnd type="none" w="med" len="med"/>
                <a:tailEnd type="none" w="med" len="med"/>
              </a:ln>
            </p:spPr>
          </p:cxnSp>
          <p:grpSp>
            <p:nvGrpSpPr>
              <p:cNvPr id="360" name="Shape 360"/>
              <p:cNvGrpSpPr/>
              <p:nvPr/>
            </p:nvGrpSpPr>
            <p:grpSpPr>
              <a:xfrm>
                <a:off x="6327885" y="0"/>
                <a:ext cx="5864114" cy="5898672"/>
                <a:chOff x="6327885" y="0"/>
                <a:chExt cx="5864114" cy="5898672"/>
              </a:xfrm>
            </p:grpSpPr>
            <p:cxnSp>
              <p:nvCxnSpPr>
                <p:cNvPr id="361" name="Shape 361"/>
                <p:cNvCxnSpPr/>
                <p:nvPr/>
              </p:nvCxnSpPr>
              <p:spPr>
                <a:xfrm>
                  <a:off x="6327885" y="0"/>
                  <a:ext cx="5864114" cy="5898672"/>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2" name="Shape 362"/>
                <p:cNvCxnSpPr/>
                <p:nvPr/>
              </p:nvCxnSpPr>
              <p:spPr>
                <a:xfrm>
                  <a:off x="7549267" y="0"/>
                  <a:ext cx="4642732" cy="4672424"/>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3" name="Shape 363"/>
                <p:cNvCxnSpPr/>
                <p:nvPr/>
              </p:nvCxnSpPr>
              <p:spPr>
                <a:xfrm>
                  <a:off x="8772996" y="0"/>
                  <a:ext cx="3419002" cy="3456749"/>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4" name="Shape 364"/>
                <p:cNvCxnSpPr/>
                <p:nvPr/>
              </p:nvCxnSpPr>
              <p:spPr>
                <a:xfrm>
                  <a:off x="9982200" y="0"/>
                  <a:ext cx="2209799" cy="222646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5" name="Shape 365"/>
                <p:cNvCxnSpPr/>
                <p:nvPr/>
              </p:nvCxnSpPr>
              <p:spPr>
                <a:xfrm>
                  <a:off x="11199018" y="0"/>
                  <a:ext cx="992980" cy="1002506"/>
                </a:xfrm>
                <a:prstGeom prst="straightConnector1">
                  <a:avLst/>
                </a:prstGeom>
                <a:noFill/>
                <a:ln w="9525" cap="flat" cmpd="sng">
                  <a:solidFill>
                    <a:srgbClr val="A43E27">
                      <a:alpha val="24705"/>
                    </a:srgbClr>
                  </a:solidFill>
                  <a:prstDash val="solid"/>
                  <a:miter/>
                  <a:headEnd type="none" w="med" len="med"/>
                  <a:tailEnd type="none" w="med" len="med"/>
                </a:ln>
              </p:spPr>
            </p:cxnSp>
          </p:grpSp>
          <p:cxnSp>
            <p:nvCxnSpPr>
              <p:cNvPr id="366" name="Shape 366"/>
              <p:cNvCxnSpPr/>
              <p:nvPr/>
            </p:nvCxnSpPr>
            <p:spPr>
              <a:xfrm rot="10800000">
                <a:off x="0" y="1012052"/>
                <a:ext cx="5828811" cy="5845945"/>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7" name="Shape 367"/>
              <p:cNvCxnSpPr/>
              <p:nvPr/>
            </p:nvCxnSpPr>
            <p:spPr>
              <a:xfrm rot="10800000">
                <a:off x="0" y="2227339"/>
                <a:ext cx="4614781" cy="4630657"/>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8" name="Shape 368"/>
              <p:cNvCxnSpPr/>
              <p:nvPr/>
            </p:nvCxnSpPr>
            <p:spPr>
              <a:xfrm rot="10800000">
                <a:off x="0" y="3432148"/>
                <a:ext cx="3398418" cy="3425848"/>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69" name="Shape 369"/>
              <p:cNvCxnSpPr/>
              <p:nvPr/>
            </p:nvCxnSpPr>
            <p:spPr>
              <a:xfrm rot="10800000">
                <a:off x="-1" y="4651430"/>
                <a:ext cx="2196496" cy="2206566"/>
              </a:xfrm>
              <a:prstGeom prst="straightConnector1">
                <a:avLst/>
              </a:prstGeom>
              <a:noFill/>
              <a:ln w="9525" cap="flat" cmpd="sng">
                <a:solidFill>
                  <a:srgbClr val="A43E27">
                    <a:alpha val="24705"/>
                  </a:srgbClr>
                </a:solidFill>
                <a:prstDash val="solid"/>
                <a:miter/>
                <a:headEnd type="none" w="med" len="med"/>
                <a:tailEnd type="none" w="med" len="med"/>
              </a:ln>
            </p:spPr>
          </p:cxnSp>
          <p:cxnSp>
            <p:nvCxnSpPr>
              <p:cNvPr id="370" name="Shape 370"/>
              <p:cNvCxnSpPr/>
              <p:nvPr/>
            </p:nvCxnSpPr>
            <p:spPr>
              <a:xfrm rot="10800000">
                <a:off x="-1" y="5864452"/>
                <a:ext cx="987003" cy="993545"/>
              </a:xfrm>
              <a:prstGeom prst="straightConnector1">
                <a:avLst/>
              </a:prstGeom>
              <a:noFill/>
              <a:ln w="9525" cap="flat" cmpd="sng">
                <a:solidFill>
                  <a:srgbClr val="A43E27">
                    <a:alpha val="24705"/>
                  </a:srgbClr>
                </a:solidFill>
                <a:prstDash val="solid"/>
                <a:miter/>
                <a:headEnd type="none" w="med" len="med"/>
                <a:tailEnd type="none" w="med" len="med"/>
              </a:ln>
            </p:spPr>
          </p:cxnSp>
        </p:grpSp>
      </p:grpSp>
      <p:sp>
        <p:nvSpPr>
          <p:cNvPr id="371" name="Shape 371"/>
          <p:cNvSpPr/>
          <p:nvPr/>
        </p:nvSpPr>
        <p:spPr>
          <a:xfrm>
            <a:off x="0" y="0"/>
            <a:ext cx="7315200" cy="6858000"/>
          </a:xfrm>
          <a:prstGeom prst="rect">
            <a:avLst/>
          </a:prstGeom>
          <a:gradFill>
            <a:gsLst>
              <a:gs pos="0">
                <a:schemeClr val="lt1"/>
              </a:gs>
              <a:gs pos="69000">
                <a:schemeClr val="lt1"/>
              </a:gs>
              <a:gs pos="100000">
                <a:srgbClr val="F2F2F2"/>
              </a:gs>
            </a:gsLst>
            <a:path path="circle">
              <a:fillToRect l="50000" t="50000" r="50000" b="50000"/>
            </a:path>
            <a:tileRect/>
          </a:gradFill>
          <a:ln>
            <a:noFill/>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372" name="Shape 372"/>
          <p:cNvSpPr>
            <a:spLocks noGrp="1"/>
          </p:cNvSpPr>
          <p:nvPr>
            <p:ph type="pic" idx="2"/>
          </p:nvPr>
        </p:nvSpPr>
        <p:spPr>
          <a:xfrm>
            <a:off x="4411" y="-159"/>
            <a:ext cx="7315200" cy="6858000"/>
          </a:xfrm>
          <a:prstGeom prst="rect">
            <a:avLst/>
          </a:prstGeom>
          <a:noFill/>
          <a:ln>
            <a:noFill/>
          </a:ln>
        </p:spPr>
        <p:txBody>
          <a:bodyPr lIns="91425" tIns="91425" rIns="91425" bIns="91425" anchor="t" anchorCtr="0"/>
          <a:lstStyle>
            <a:lvl1pPr marL="0" marR="0" lvl="0" indent="0" algn="ctr" rtl="0">
              <a:lnSpc>
                <a:spcPct val="90000"/>
              </a:lnSpc>
              <a:spcBef>
                <a:spcPts val="1800"/>
              </a:spcBef>
              <a:buClr>
                <a:schemeClr val="accent1"/>
              </a:buClr>
              <a:buFont typeface="Arial"/>
              <a:buNone/>
              <a:defRPr sz="2000" b="0" i="0" u="none" strike="noStrike" cap="none">
                <a:solidFill>
                  <a:schemeClr val="dk1"/>
                </a:solidFill>
                <a:latin typeface="Arial"/>
                <a:ea typeface="Arial"/>
                <a:cs typeface="Arial"/>
                <a:sym typeface="Arial"/>
              </a:defRPr>
            </a:lvl1pPr>
            <a:lvl2pPr marL="457200" marR="0" lvl="1" indent="0" algn="l" rtl="0">
              <a:lnSpc>
                <a:spcPct val="90000"/>
              </a:lnSpc>
              <a:spcBef>
                <a:spcPts val="1200"/>
              </a:spcBef>
              <a:buClr>
                <a:schemeClr val="accent1"/>
              </a:buClr>
              <a:buFont typeface="Arial"/>
              <a:buNone/>
              <a:defRPr sz="2800" b="0" i="0" u="none" strike="noStrike" cap="none">
                <a:solidFill>
                  <a:schemeClr val="dk1"/>
                </a:solidFill>
                <a:latin typeface="Arial"/>
                <a:ea typeface="Arial"/>
                <a:cs typeface="Arial"/>
                <a:sym typeface="Arial"/>
              </a:defRPr>
            </a:lvl2pPr>
            <a:lvl3pPr marL="914400" marR="0" lvl="2" indent="0" algn="l" rtl="0">
              <a:lnSpc>
                <a:spcPct val="90000"/>
              </a:lnSpc>
              <a:spcBef>
                <a:spcPts val="800"/>
              </a:spcBef>
              <a:buClr>
                <a:schemeClr val="accent1"/>
              </a:buClr>
              <a:buFont typeface="Arial"/>
              <a:buNone/>
              <a:defRPr sz="2400" b="0" i="0" u="none" strike="noStrike" cap="none">
                <a:solidFill>
                  <a:schemeClr val="dk1"/>
                </a:solidFill>
                <a:latin typeface="Arial"/>
                <a:ea typeface="Arial"/>
                <a:cs typeface="Arial"/>
                <a:sym typeface="Arial"/>
              </a:defRPr>
            </a:lvl3pPr>
            <a:lvl4pPr marL="1371600" marR="0" lvl="3" indent="0" algn="l" rtl="0">
              <a:lnSpc>
                <a:spcPct val="90000"/>
              </a:lnSpc>
              <a:spcBef>
                <a:spcPts val="800"/>
              </a:spcBef>
              <a:buClr>
                <a:schemeClr val="accent1"/>
              </a:buClr>
              <a:buFont typeface="Arial"/>
              <a:buNone/>
              <a:defRPr sz="2000" b="0" i="0" u="none" strike="noStrike" cap="none">
                <a:solidFill>
                  <a:schemeClr val="dk1"/>
                </a:solidFill>
                <a:latin typeface="Arial"/>
                <a:ea typeface="Arial"/>
                <a:cs typeface="Arial"/>
                <a:sym typeface="Arial"/>
              </a:defRPr>
            </a:lvl4pPr>
            <a:lvl5pPr marL="1828800" marR="0" lvl="4"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5pPr>
            <a:lvl6pPr marL="2286000" marR="0" lvl="5"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6pPr>
            <a:lvl7pPr marL="2743200" marR="0" lvl="6"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7pPr>
            <a:lvl8pPr marL="3200400" marR="0" lvl="7"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8pPr>
            <a:lvl9pPr marL="3657600" marR="0" lvl="8" indent="0" algn="l" rtl="0">
              <a:lnSpc>
                <a:spcPct val="90000"/>
              </a:lnSpc>
              <a:spcBef>
                <a:spcPts val="600"/>
              </a:spcBef>
              <a:buClr>
                <a:schemeClr val="accent1"/>
              </a:buClr>
              <a:buFont typeface="Arial"/>
              <a:buNone/>
              <a:defRPr sz="2000" b="0" i="0" u="none" strike="noStrike" cap="none">
                <a:solidFill>
                  <a:schemeClr val="dk1"/>
                </a:solidFill>
                <a:latin typeface="Arial"/>
                <a:ea typeface="Arial"/>
                <a:cs typeface="Arial"/>
                <a:sym typeface="Arial"/>
              </a:defRPr>
            </a:lvl9pPr>
          </a:lstStyle>
          <a:p>
            <a:endParaRPr/>
          </a:p>
        </p:txBody>
      </p:sp>
      <p:cxnSp>
        <p:nvCxnSpPr>
          <p:cNvPr id="373" name="Shape 373"/>
          <p:cNvCxnSpPr/>
          <p:nvPr/>
        </p:nvCxnSpPr>
        <p:spPr>
          <a:xfrm>
            <a:off x="7923089" y="2895600"/>
            <a:ext cx="3659310" cy="0"/>
          </a:xfrm>
          <a:prstGeom prst="straightConnector1">
            <a:avLst/>
          </a:prstGeom>
          <a:noFill/>
          <a:ln w="19050" cap="flat" cmpd="sng">
            <a:solidFill>
              <a:schemeClr val="lt1"/>
            </a:solidFill>
            <a:prstDash val="solid"/>
            <a:miter/>
            <a:headEnd type="none" w="med" len="med"/>
            <a:tailEnd type="none" w="med" len="med"/>
          </a:ln>
        </p:spPr>
      </p:cxnSp>
      <p:sp>
        <p:nvSpPr>
          <p:cNvPr id="374" name="Shape 374"/>
          <p:cNvSpPr txBox="1">
            <a:spLocks noGrp="1"/>
          </p:cNvSpPr>
          <p:nvPr>
            <p:ph type="title"/>
          </p:nvPr>
        </p:nvSpPr>
        <p:spPr>
          <a:xfrm>
            <a:off x="7909560" y="576072"/>
            <a:ext cx="3657600" cy="2194559"/>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lt1"/>
              </a:buClr>
              <a:buFont typeface="Arial"/>
              <a:buNone/>
              <a:defRPr sz="2600" b="1" i="0" u="none" strike="noStrike" cap="none">
                <a:solidFill>
                  <a:schemeClr val="l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75" name="Shape 375"/>
          <p:cNvSpPr txBox="1">
            <a:spLocks noGrp="1"/>
          </p:cNvSpPr>
          <p:nvPr>
            <p:ph type="body" idx="1"/>
          </p:nvPr>
        </p:nvSpPr>
        <p:spPr>
          <a:xfrm>
            <a:off x="7909560" y="2999232"/>
            <a:ext cx="3657600" cy="2286000"/>
          </a:xfrm>
          <a:prstGeom prst="rect">
            <a:avLst/>
          </a:prstGeom>
          <a:noFill/>
          <a:ln>
            <a:noFill/>
          </a:ln>
        </p:spPr>
        <p:txBody>
          <a:bodyPr lIns="91425" tIns="91425" rIns="91425" bIns="91425" anchor="t" anchorCtr="0"/>
          <a:lstStyle>
            <a:lvl1pPr marL="0" marR="0" lvl="0" indent="0" algn="l" rtl="0">
              <a:lnSpc>
                <a:spcPct val="90000"/>
              </a:lnSpc>
              <a:spcBef>
                <a:spcPts val="1200"/>
              </a:spcBef>
              <a:buClr>
                <a:schemeClr val="accent1"/>
              </a:buClr>
              <a:buFont typeface="Arial"/>
              <a:buNone/>
              <a:defRPr sz="1600" b="0" i="0" u="none" strike="noStrike" cap="none">
                <a:solidFill>
                  <a:schemeClr val="lt1"/>
                </a:solidFill>
                <a:latin typeface="Arial"/>
                <a:ea typeface="Arial"/>
                <a:cs typeface="Arial"/>
                <a:sym typeface="Arial"/>
              </a:defRPr>
            </a:lvl1pPr>
            <a:lvl2pPr marL="457200" marR="0" lvl="1" indent="0" algn="l" rtl="0">
              <a:lnSpc>
                <a:spcPct val="90000"/>
              </a:lnSpc>
              <a:spcBef>
                <a:spcPts val="1200"/>
              </a:spcBef>
              <a:buClr>
                <a:schemeClr val="accent1"/>
              </a:buClr>
              <a:buFont typeface="Arial"/>
              <a:buNone/>
              <a:defRPr sz="1400" b="0" i="0" u="none" strike="noStrike" cap="none">
                <a:solidFill>
                  <a:schemeClr val="dk1"/>
                </a:solidFill>
                <a:latin typeface="Arial"/>
                <a:ea typeface="Arial"/>
                <a:cs typeface="Arial"/>
                <a:sym typeface="Arial"/>
              </a:defRPr>
            </a:lvl2pPr>
            <a:lvl3pPr marL="914400" marR="0" lvl="2" indent="0" algn="l" rtl="0">
              <a:lnSpc>
                <a:spcPct val="90000"/>
              </a:lnSpc>
              <a:spcBef>
                <a:spcPts val="800"/>
              </a:spcBef>
              <a:buClr>
                <a:schemeClr val="accent1"/>
              </a:buClr>
              <a:buFont typeface="Arial"/>
              <a:buNone/>
              <a:defRPr sz="1200" b="0" i="0" u="none" strike="noStrike" cap="none">
                <a:solidFill>
                  <a:schemeClr val="dk1"/>
                </a:solidFill>
                <a:latin typeface="Arial"/>
                <a:ea typeface="Arial"/>
                <a:cs typeface="Arial"/>
                <a:sym typeface="Arial"/>
              </a:defRPr>
            </a:lvl3pPr>
            <a:lvl4pPr marL="1371600" marR="0" lvl="3" indent="0" algn="l" rtl="0">
              <a:lnSpc>
                <a:spcPct val="90000"/>
              </a:lnSpc>
              <a:spcBef>
                <a:spcPts val="800"/>
              </a:spcBef>
              <a:buClr>
                <a:schemeClr val="accent1"/>
              </a:buClr>
              <a:buFont typeface="Arial"/>
              <a:buNone/>
              <a:defRPr sz="1000" b="0" i="0" u="none" strike="noStrike" cap="none">
                <a:solidFill>
                  <a:schemeClr val="dk1"/>
                </a:solidFill>
                <a:latin typeface="Arial"/>
                <a:ea typeface="Arial"/>
                <a:cs typeface="Arial"/>
                <a:sym typeface="Arial"/>
              </a:defRPr>
            </a:lvl4pPr>
            <a:lvl5pPr marL="1828800" marR="0" lvl="4"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5pPr>
            <a:lvl6pPr marL="2286000" marR="0" lvl="5"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6pPr>
            <a:lvl7pPr marL="2743200" marR="0" lvl="6"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7pPr>
            <a:lvl8pPr marL="3200400" marR="0" lvl="7"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8pPr>
            <a:lvl9pPr marL="3657600" marR="0" lvl="8" indent="0" algn="l" rtl="0">
              <a:lnSpc>
                <a:spcPct val="90000"/>
              </a:lnSpc>
              <a:spcBef>
                <a:spcPts val="600"/>
              </a:spcBef>
              <a:buClr>
                <a:schemeClr val="accent1"/>
              </a:buClr>
              <a:buFont typeface="Arial"/>
              <a:buNone/>
              <a:defRPr sz="1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376"/>
        <p:cNvGrpSpPr/>
        <p:nvPr/>
      </p:nvGrpSpPr>
      <p:grpSpPr>
        <a:xfrm>
          <a:off x="0" y="0"/>
          <a:ext cx="0" cy="0"/>
          <a:chOff x="0" y="0"/>
          <a:chExt cx="0" cy="0"/>
        </a:xfrm>
      </p:grpSpPr>
      <p:sp>
        <p:nvSpPr>
          <p:cNvPr id="377" name="Shape 377"/>
          <p:cNvSpPr txBox="1">
            <a:spLocks noGrp="1"/>
          </p:cNvSpPr>
          <p:nvPr>
            <p:ph type="title"/>
          </p:nvPr>
        </p:nvSpPr>
        <p:spPr>
          <a:xfrm>
            <a:off x="1295400" y="503852"/>
            <a:ext cx="9601200" cy="11423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78" name="Shape 378"/>
          <p:cNvSpPr txBox="1">
            <a:spLocks noGrp="1"/>
          </p:cNvSpPr>
          <p:nvPr>
            <p:ph type="body" idx="1"/>
          </p:nvPr>
        </p:nvSpPr>
        <p:spPr>
          <a:xfrm rot="5400000">
            <a:off x="4191000" y="-914399"/>
            <a:ext cx="3809998" cy="9601200"/>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6pPr>
            <a:lvl7pPr marL="1600200" marR="0" lvl="6"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7pPr>
            <a:lvl8pPr marL="1828800" marR="0" lvl="7"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8pPr>
            <a:lvl9pPr marL="2057400" marR="0" lvl="8"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79" name="Shape 379"/>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80" name="Shape 380"/>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81" name="Shape 381"/>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382"/>
        <p:cNvGrpSpPr/>
        <p:nvPr/>
      </p:nvGrpSpPr>
      <p:grpSpPr>
        <a:xfrm>
          <a:off x="0" y="0"/>
          <a:ext cx="0" cy="0"/>
          <a:chOff x="0" y="0"/>
          <a:chExt cx="0" cy="0"/>
        </a:xfrm>
      </p:grpSpPr>
      <p:sp>
        <p:nvSpPr>
          <p:cNvPr id="383" name="Shape 383"/>
          <p:cNvSpPr txBox="1">
            <a:spLocks noGrp="1"/>
          </p:cNvSpPr>
          <p:nvPr>
            <p:ph type="title"/>
          </p:nvPr>
        </p:nvSpPr>
        <p:spPr>
          <a:xfrm rot="5400000">
            <a:off x="7402285" y="2296884"/>
            <a:ext cx="5301342" cy="16872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84" name="Shape 384"/>
          <p:cNvSpPr txBox="1">
            <a:spLocks noGrp="1"/>
          </p:cNvSpPr>
          <p:nvPr>
            <p:ph type="body" idx="1"/>
          </p:nvPr>
        </p:nvSpPr>
        <p:spPr>
          <a:xfrm rot="5400000">
            <a:off x="2438399" y="-653144"/>
            <a:ext cx="5301342" cy="7587344"/>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6pPr>
            <a:lvl7pPr marL="1600200" marR="0" lvl="6"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7pPr>
            <a:lvl8pPr marL="1828800" marR="0" lvl="7"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8pPr>
            <a:lvl9pPr marL="2057400" marR="0" lvl="8"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385" name="Shape 385"/>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86" name="Shape 386"/>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87" name="Shape 387"/>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52999">
              <a:schemeClr val="lt1"/>
            </a:gs>
            <a:gs pos="100000">
              <a:srgbClr val="F2F2F2">
                <a:alpha val="64705"/>
              </a:srgbClr>
            </a:gs>
          </a:gsLst>
          <a:lin ang="5400000" scaled="0"/>
        </a:gradFill>
        <a:effectLst/>
      </p:bgPr>
    </p:bg>
    <p:spTree>
      <p:nvGrpSpPr>
        <p:cNvPr id="1" name="Shape 9"/>
        <p:cNvGrpSpPr/>
        <p:nvPr/>
      </p:nvGrpSpPr>
      <p:grpSpPr>
        <a:xfrm>
          <a:off x="0" y="0"/>
          <a:ext cx="0" cy="0"/>
          <a:chOff x="0" y="0"/>
          <a:chExt cx="0" cy="0"/>
        </a:xfrm>
      </p:grpSpPr>
      <p:grpSp>
        <p:nvGrpSpPr>
          <p:cNvPr id="10" name="Shape 10"/>
          <p:cNvGrpSpPr/>
          <p:nvPr/>
        </p:nvGrpSpPr>
        <p:grpSpPr>
          <a:xfrm>
            <a:off x="-1" y="0"/>
            <a:ext cx="12192002" cy="6858000"/>
            <a:chOff x="-1" y="0"/>
            <a:chExt cx="12192002" cy="6858000"/>
          </a:xfrm>
        </p:grpSpPr>
        <p:cxnSp>
          <p:nvCxnSpPr>
            <p:cNvPr id="11" name="Shape 11"/>
            <p:cNvCxnSpPr/>
            <p:nvPr/>
          </p:nvCxnSpPr>
          <p:spPr>
            <a:xfrm>
              <a:off x="610193"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2" name="Shape 12"/>
            <p:cNvCxnSpPr/>
            <p:nvPr/>
          </p:nvCxnSpPr>
          <p:spPr>
            <a:xfrm>
              <a:off x="1829332"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3" name="Shape 13"/>
            <p:cNvCxnSpPr/>
            <p:nvPr/>
          </p:nvCxnSpPr>
          <p:spPr>
            <a:xfrm>
              <a:off x="3048469"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4" name="Shape 14"/>
            <p:cNvCxnSpPr/>
            <p:nvPr/>
          </p:nvCxnSpPr>
          <p:spPr>
            <a:xfrm>
              <a:off x="4267607"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5" name="Shape 15"/>
            <p:cNvCxnSpPr/>
            <p:nvPr/>
          </p:nvCxnSpPr>
          <p:spPr>
            <a:xfrm>
              <a:off x="5486746"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6" name="Shape 16"/>
            <p:cNvCxnSpPr/>
            <p:nvPr/>
          </p:nvCxnSpPr>
          <p:spPr>
            <a:xfrm>
              <a:off x="6705884"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7" name="Shape 17"/>
            <p:cNvCxnSpPr/>
            <p:nvPr/>
          </p:nvCxnSpPr>
          <p:spPr>
            <a:xfrm>
              <a:off x="7925021"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8" name="Shape 18"/>
            <p:cNvCxnSpPr/>
            <p:nvPr/>
          </p:nvCxnSpPr>
          <p:spPr>
            <a:xfrm>
              <a:off x="9144160"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19" name="Shape 19"/>
            <p:cNvCxnSpPr/>
            <p:nvPr/>
          </p:nvCxnSpPr>
          <p:spPr>
            <a:xfrm>
              <a:off x="10363297"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0" name="Shape 20"/>
            <p:cNvCxnSpPr/>
            <p:nvPr/>
          </p:nvCxnSpPr>
          <p:spPr>
            <a:xfrm>
              <a:off x="11582435" y="0"/>
              <a:ext cx="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1" name="Shape 21"/>
            <p:cNvCxnSpPr/>
            <p:nvPr/>
          </p:nvCxnSpPr>
          <p:spPr>
            <a:xfrm>
              <a:off x="2819" y="386485"/>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2" name="Shape 22"/>
            <p:cNvCxnSpPr/>
            <p:nvPr/>
          </p:nvCxnSpPr>
          <p:spPr>
            <a:xfrm>
              <a:off x="2819" y="1611180"/>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3" name="Shape 23"/>
            <p:cNvCxnSpPr/>
            <p:nvPr/>
          </p:nvCxnSpPr>
          <p:spPr>
            <a:xfrm>
              <a:off x="2819" y="2835876"/>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4" name="Shape 24"/>
            <p:cNvCxnSpPr/>
            <p:nvPr/>
          </p:nvCxnSpPr>
          <p:spPr>
            <a:xfrm>
              <a:off x="2819" y="4060573"/>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5" name="Shape 25"/>
            <p:cNvCxnSpPr/>
            <p:nvPr/>
          </p:nvCxnSpPr>
          <p:spPr>
            <a:xfrm>
              <a:off x="2819" y="5285269"/>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6" name="Shape 26"/>
            <p:cNvCxnSpPr/>
            <p:nvPr/>
          </p:nvCxnSpPr>
          <p:spPr>
            <a:xfrm>
              <a:off x="2819" y="6509964"/>
              <a:ext cx="12188951" cy="0"/>
            </a:xfrm>
            <a:prstGeom prst="straightConnector1">
              <a:avLst/>
            </a:prstGeom>
            <a:noFill/>
            <a:ln w="9525" cap="flat" cmpd="sng">
              <a:solidFill>
                <a:srgbClr val="D8D8D8">
                  <a:alpha val="24705"/>
                </a:srgbClr>
              </a:solidFill>
              <a:prstDash val="solid"/>
              <a:miter/>
              <a:headEnd type="none" w="med" len="med"/>
              <a:tailEnd type="none" w="med" len="med"/>
            </a:ln>
          </p:spPr>
        </p:cxnSp>
        <p:grpSp>
          <p:nvGrpSpPr>
            <p:cNvPr id="27" name="Shape 27"/>
            <p:cNvGrpSpPr/>
            <p:nvPr/>
          </p:nvGrpSpPr>
          <p:grpSpPr>
            <a:xfrm>
              <a:off x="-1" y="0"/>
              <a:ext cx="12192001" cy="6858000"/>
              <a:chOff x="-1" y="0"/>
              <a:chExt cx="12192001" cy="6858000"/>
            </a:xfrm>
          </p:grpSpPr>
          <p:cxnSp>
            <p:nvCxnSpPr>
              <p:cNvPr id="28" name="Shape 28"/>
              <p:cNvCxnSpPr/>
              <p:nvPr/>
            </p:nvCxnSpPr>
            <p:spPr>
              <a:xfrm>
                <a:off x="225425"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29" name="Shape 29"/>
              <p:cNvCxnSpPr/>
              <p:nvPr/>
            </p:nvCxnSpPr>
            <p:spPr>
              <a:xfrm>
                <a:off x="1449154"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0" name="Shape 30"/>
              <p:cNvCxnSpPr/>
              <p:nvPr/>
            </p:nvCxnSpPr>
            <p:spPr>
              <a:xfrm>
                <a:off x="2665982"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1" name="Shape 31"/>
              <p:cNvCxnSpPr/>
              <p:nvPr/>
            </p:nvCxnSpPr>
            <p:spPr>
              <a:xfrm>
                <a:off x="3885119"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2" name="Shape 32"/>
              <p:cNvCxnSpPr/>
              <p:nvPr/>
            </p:nvCxnSpPr>
            <p:spPr>
              <a:xfrm>
                <a:off x="5106501"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grpSp>
            <p:nvGrpSpPr>
              <p:cNvPr id="33" name="Shape 33"/>
              <p:cNvGrpSpPr/>
              <p:nvPr/>
            </p:nvGrpSpPr>
            <p:grpSpPr>
              <a:xfrm>
                <a:off x="6327885" y="0"/>
                <a:ext cx="5864114" cy="5898672"/>
                <a:chOff x="6327885" y="0"/>
                <a:chExt cx="5864114" cy="5898672"/>
              </a:xfrm>
            </p:grpSpPr>
            <p:cxnSp>
              <p:nvCxnSpPr>
                <p:cNvPr id="34" name="Shape 34"/>
                <p:cNvCxnSpPr/>
                <p:nvPr/>
              </p:nvCxnSpPr>
              <p:spPr>
                <a:xfrm>
                  <a:off x="6327885" y="0"/>
                  <a:ext cx="5864114" cy="5898672"/>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5" name="Shape 35"/>
                <p:cNvCxnSpPr/>
                <p:nvPr/>
              </p:nvCxnSpPr>
              <p:spPr>
                <a:xfrm>
                  <a:off x="7549267" y="0"/>
                  <a:ext cx="4642732" cy="4672424"/>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6" name="Shape 36"/>
                <p:cNvCxnSpPr/>
                <p:nvPr/>
              </p:nvCxnSpPr>
              <p:spPr>
                <a:xfrm>
                  <a:off x="8772996" y="0"/>
                  <a:ext cx="3419002" cy="3456749"/>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7" name="Shape 37"/>
                <p:cNvCxnSpPr/>
                <p:nvPr/>
              </p:nvCxnSpPr>
              <p:spPr>
                <a:xfrm>
                  <a:off x="9982200" y="0"/>
                  <a:ext cx="2209799" cy="2226468"/>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38" name="Shape 38"/>
                <p:cNvCxnSpPr/>
                <p:nvPr/>
              </p:nvCxnSpPr>
              <p:spPr>
                <a:xfrm>
                  <a:off x="11199018" y="0"/>
                  <a:ext cx="992980" cy="1002506"/>
                </a:xfrm>
                <a:prstGeom prst="straightConnector1">
                  <a:avLst/>
                </a:prstGeom>
                <a:noFill/>
                <a:ln w="9525" cap="flat" cmpd="sng">
                  <a:solidFill>
                    <a:srgbClr val="D8D8D8">
                      <a:alpha val="24705"/>
                    </a:srgbClr>
                  </a:solidFill>
                  <a:prstDash val="solid"/>
                  <a:miter/>
                  <a:headEnd type="none" w="med" len="med"/>
                  <a:tailEnd type="none" w="med" len="med"/>
                </a:ln>
              </p:spPr>
            </p:cxnSp>
          </p:grpSp>
          <p:cxnSp>
            <p:nvCxnSpPr>
              <p:cNvPr id="39" name="Shape 39"/>
              <p:cNvCxnSpPr/>
              <p:nvPr/>
            </p:nvCxnSpPr>
            <p:spPr>
              <a:xfrm rot="10800000">
                <a:off x="0" y="1012052"/>
                <a:ext cx="5828811" cy="5845945"/>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0" name="Shape 40"/>
              <p:cNvCxnSpPr/>
              <p:nvPr/>
            </p:nvCxnSpPr>
            <p:spPr>
              <a:xfrm rot="10800000">
                <a:off x="0" y="2227339"/>
                <a:ext cx="4614781" cy="4630657"/>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1" name="Shape 41"/>
              <p:cNvCxnSpPr/>
              <p:nvPr/>
            </p:nvCxnSpPr>
            <p:spPr>
              <a:xfrm rot="10800000">
                <a:off x="0" y="3432148"/>
                <a:ext cx="3398418" cy="3425848"/>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2" name="Shape 42"/>
              <p:cNvCxnSpPr/>
              <p:nvPr/>
            </p:nvCxnSpPr>
            <p:spPr>
              <a:xfrm rot="10800000">
                <a:off x="-1" y="4651430"/>
                <a:ext cx="2196496" cy="2206566"/>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3" name="Shape 43"/>
              <p:cNvCxnSpPr/>
              <p:nvPr/>
            </p:nvCxnSpPr>
            <p:spPr>
              <a:xfrm rot="10800000">
                <a:off x="-1" y="5864452"/>
                <a:ext cx="987003" cy="993545"/>
              </a:xfrm>
              <a:prstGeom prst="straightConnector1">
                <a:avLst/>
              </a:prstGeom>
              <a:noFill/>
              <a:ln w="9525" cap="flat" cmpd="sng">
                <a:solidFill>
                  <a:srgbClr val="D8D8D8">
                    <a:alpha val="24705"/>
                  </a:srgbClr>
                </a:solidFill>
                <a:prstDash val="solid"/>
                <a:miter/>
                <a:headEnd type="none" w="med" len="med"/>
                <a:tailEnd type="none" w="med" len="med"/>
              </a:ln>
            </p:spPr>
          </p:cxnSp>
        </p:grpSp>
        <p:grpSp>
          <p:nvGrpSpPr>
            <p:cNvPr id="44" name="Shape 44"/>
            <p:cNvGrpSpPr/>
            <p:nvPr/>
          </p:nvGrpSpPr>
          <p:grpSpPr>
            <a:xfrm flipH="1">
              <a:off x="0" y="0"/>
              <a:ext cx="12192001" cy="6858000"/>
              <a:chOff x="-1" y="0"/>
              <a:chExt cx="12192001" cy="6858000"/>
            </a:xfrm>
          </p:grpSpPr>
          <p:cxnSp>
            <p:nvCxnSpPr>
              <p:cNvPr id="45" name="Shape 45"/>
              <p:cNvCxnSpPr/>
              <p:nvPr/>
            </p:nvCxnSpPr>
            <p:spPr>
              <a:xfrm>
                <a:off x="225425"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6" name="Shape 46"/>
              <p:cNvCxnSpPr/>
              <p:nvPr/>
            </p:nvCxnSpPr>
            <p:spPr>
              <a:xfrm>
                <a:off x="1449154"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7" name="Shape 47"/>
              <p:cNvCxnSpPr/>
              <p:nvPr/>
            </p:nvCxnSpPr>
            <p:spPr>
              <a:xfrm>
                <a:off x="2665982"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8" name="Shape 48"/>
              <p:cNvCxnSpPr/>
              <p:nvPr/>
            </p:nvCxnSpPr>
            <p:spPr>
              <a:xfrm>
                <a:off x="3885119"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49" name="Shape 49"/>
              <p:cNvCxnSpPr/>
              <p:nvPr/>
            </p:nvCxnSpPr>
            <p:spPr>
              <a:xfrm>
                <a:off x="5106501" y="0"/>
                <a:ext cx="6815930" cy="6858000"/>
              </a:xfrm>
              <a:prstGeom prst="straightConnector1">
                <a:avLst/>
              </a:prstGeom>
              <a:noFill/>
              <a:ln w="9525" cap="flat" cmpd="sng">
                <a:solidFill>
                  <a:srgbClr val="D8D8D8">
                    <a:alpha val="24705"/>
                  </a:srgbClr>
                </a:solidFill>
                <a:prstDash val="solid"/>
                <a:miter/>
                <a:headEnd type="none" w="med" len="med"/>
                <a:tailEnd type="none" w="med" len="med"/>
              </a:ln>
            </p:spPr>
          </p:cxnSp>
          <p:grpSp>
            <p:nvGrpSpPr>
              <p:cNvPr id="50" name="Shape 50"/>
              <p:cNvGrpSpPr/>
              <p:nvPr/>
            </p:nvGrpSpPr>
            <p:grpSpPr>
              <a:xfrm>
                <a:off x="6327885" y="0"/>
                <a:ext cx="5864114" cy="5898672"/>
                <a:chOff x="6327885" y="0"/>
                <a:chExt cx="5864114" cy="5898672"/>
              </a:xfrm>
            </p:grpSpPr>
            <p:cxnSp>
              <p:nvCxnSpPr>
                <p:cNvPr id="51" name="Shape 51"/>
                <p:cNvCxnSpPr/>
                <p:nvPr/>
              </p:nvCxnSpPr>
              <p:spPr>
                <a:xfrm>
                  <a:off x="6327885" y="0"/>
                  <a:ext cx="5864114" cy="5898672"/>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2" name="Shape 52"/>
                <p:cNvCxnSpPr/>
                <p:nvPr/>
              </p:nvCxnSpPr>
              <p:spPr>
                <a:xfrm>
                  <a:off x="7549267" y="0"/>
                  <a:ext cx="4642732" cy="4672424"/>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3" name="Shape 53"/>
                <p:cNvCxnSpPr/>
                <p:nvPr/>
              </p:nvCxnSpPr>
              <p:spPr>
                <a:xfrm>
                  <a:off x="8772996" y="0"/>
                  <a:ext cx="3419002" cy="3456749"/>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4" name="Shape 54"/>
                <p:cNvCxnSpPr/>
                <p:nvPr/>
              </p:nvCxnSpPr>
              <p:spPr>
                <a:xfrm>
                  <a:off x="9982200" y="0"/>
                  <a:ext cx="2209799" cy="2226468"/>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5" name="Shape 55"/>
                <p:cNvCxnSpPr/>
                <p:nvPr/>
              </p:nvCxnSpPr>
              <p:spPr>
                <a:xfrm>
                  <a:off x="11199018" y="0"/>
                  <a:ext cx="992980" cy="1002506"/>
                </a:xfrm>
                <a:prstGeom prst="straightConnector1">
                  <a:avLst/>
                </a:prstGeom>
                <a:noFill/>
                <a:ln w="9525" cap="flat" cmpd="sng">
                  <a:solidFill>
                    <a:srgbClr val="D8D8D8">
                      <a:alpha val="24705"/>
                    </a:srgbClr>
                  </a:solidFill>
                  <a:prstDash val="solid"/>
                  <a:miter/>
                  <a:headEnd type="none" w="med" len="med"/>
                  <a:tailEnd type="none" w="med" len="med"/>
                </a:ln>
              </p:spPr>
            </p:cxnSp>
          </p:grpSp>
          <p:cxnSp>
            <p:nvCxnSpPr>
              <p:cNvPr id="56" name="Shape 56"/>
              <p:cNvCxnSpPr/>
              <p:nvPr/>
            </p:nvCxnSpPr>
            <p:spPr>
              <a:xfrm rot="10800000">
                <a:off x="0" y="1012052"/>
                <a:ext cx="5828811" cy="5845945"/>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7" name="Shape 57"/>
              <p:cNvCxnSpPr/>
              <p:nvPr/>
            </p:nvCxnSpPr>
            <p:spPr>
              <a:xfrm rot="10800000">
                <a:off x="0" y="2227339"/>
                <a:ext cx="4614781" cy="4630657"/>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8" name="Shape 58"/>
              <p:cNvCxnSpPr/>
              <p:nvPr/>
            </p:nvCxnSpPr>
            <p:spPr>
              <a:xfrm rot="10800000">
                <a:off x="0" y="3432148"/>
                <a:ext cx="3398418" cy="3425848"/>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59" name="Shape 59"/>
              <p:cNvCxnSpPr/>
              <p:nvPr/>
            </p:nvCxnSpPr>
            <p:spPr>
              <a:xfrm rot="10800000">
                <a:off x="-1" y="4651430"/>
                <a:ext cx="2196496" cy="2206566"/>
              </a:xfrm>
              <a:prstGeom prst="straightConnector1">
                <a:avLst/>
              </a:prstGeom>
              <a:noFill/>
              <a:ln w="9525" cap="flat" cmpd="sng">
                <a:solidFill>
                  <a:srgbClr val="D8D8D8">
                    <a:alpha val="24705"/>
                  </a:srgbClr>
                </a:solidFill>
                <a:prstDash val="solid"/>
                <a:miter/>
                <a:headEnd type="none" w="med" len="med"/>
                <a:tailEnd type="none" w="med" len="med"/>
              </a:ln>
            </p:spPr>
          </p:cxnSp>
          <p:cxnSp>
            <p:nvCxnSpPr>
              <p:cNvPr id="60" name="Shape 60"/>
              <p:cNvCxnSpPr/>
              <p:nvPr/>
            </p:nvCxnSpPr>
            <p:spPr>
              <a:xfrm rot="10800000">
                <a:off x="-1" y="5864452"/>
                <a:ext cx="987003" cy="993545"/>
              </a:xfrm>
              <a:prstGeom prst="straightConnector1">
                <a:avLst/>
              </a:prstGeom>
              <a:noFill/>
              <a:ln w="9525" cap="flat" cmpd="sng">
                <a:solidFill>
                  <a:srgbClr val="D8D8D8">
                    <a:alpha val="24705"/>
                  </a:srgbClr>
                </a:solidFill>
                <a:prstDash val="solid"/>
                <a:miter/>
                <a:headEnd type="none" w="med" len="med"/>
                <a:tailEnd type="none" w="med" len="med"/>
              </a:ln>
            </p:spPr>
          </p:cxnSp>
        </p:grpSp>
      </p:grpSp>
      <p:sp>
        <p:nvSpPr>
          <p:cNvPr id="61" name="Shape 61"/>
          <p:cNvSpPr txBox="1">
            <a:spLocks noGrp="1"/>
          </p:cNvSpPr>
          <p:nvPr>
            <p:ph type="title"/>
          </p:nvPr>
        </p:nvSpPr>
        <p:spPr>
          <a:xfrm>
            <a:off x="1295400" y="503852"/>
            <a:ext cx="9601200" cy="1142385"/>
          </a:xfrm>
          <a:prstGeom prst="rect">
            <a:avLst/>
          </a:prstGeom>
          <a:noFill/>
          <a:ln>
            <a:noFill/>
          </a:ln>
        </p:spPr>
        <p:txBody>
          <a:bodyPr lIns="91425" tIns="91425" rIns="91425" bIns="91425" anchor="b" anchorCtr="0"/>
          <a:lstStyle>
            <a:lvl1pPr marL="0" marR="0" lvl="0" indent="0" algn="l" rtl="0">
              <a:lnSpc>
                <a:spcPct val="90000"/>
              </a:lnSpc>
              <a:spcBef>
                <a:spcPts val="0"/>
              </a:spcBef>
              <a:buClr>
                <a:schemeClr val="accent1"/>
              </a:buClr>
              <a:buFont typeface="Arial"/>
              <a:buNone/>
              <a:defRPr sz="3200" b="1" i="0" u="none" strike="noStrike" cap="none">
                <a:solidFill>
                  <a:schemeClr val="accent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2" name="Shape 62"/>
          <p:cNvSpPr txBox="1">
            <a:spLocks noGrp="1"/>
          </p:cNvSpPr>
          <p:nvPr>
            <p:ph type="body" idx="1"/>
          </p:nvPr>
        </p:nvSpPr>
        <p:spPr>
          <a:xfrm>
            <a:off x="1295400" y="1981200"/>
            <a:ext cx="9601200" cy="3809998"/>
          </a:xfrm>
          <a:prstGeom prst="rect">
            <a:avLst/>
          </a:prstGeom>
          <a:noFill/>
          <a:ln>
            <a:noFill/>
          </a:ln>
        </p:spPr>
        <p:txBody>
          <a:bodyPr lIns="91425" tIns="91425" rIns="91425" bIns="91425" anchor="t" anchorCtr="0"/>
          <a:lstStyle>
            <a:lvl1pPr marL="228600" marR="0" lvl="0" indent="-101600" algn="l" rtl="0">
              <a:lnSpc>
                <a:spcPct val="90000"/>
              </a:lnSpc>
              <a:spcBef>
                <a:spcPts val="1800"/>
              </a:spcBef>
              <a:buClr>
                <a:schemeClr val="accent1"/>
              </a:buClr>
              <a:buSzPct val="100000"/>
              <a:buFont typeface="Arial"/>
              <a:buChar char="▪"/>
              <a:defRPr sz="2000" b="0" i="0" u="none" strike="noStrike" cap="none">
                <a:solidFill>
                  <a:schemeClr val="dk1"/>
                </a:solidFill>
                <a:latin typeface="Arial"/>
                <a:ea typeface="Arial"/>
                <a:cs typeface="Arial"/>
                <a:sym typeface="Arial"/>
              </a:defRPr>
            </a:lvl1pPr>
            <a:lvl2pPr marL="457200" marR="0" lvl="1" indent="-76200" algn="l" rtl="0">
              <a:lnSpc>
                <a:spcPct val="90000"/>
              </a:lnSpc>
              <a:spcBef>
                <a:spcPts val="1200"/>
              </a:spcBef>
              <a:buClr>
                <a:schemeClr val="accent1"/>
              </a:buClr>
              <a:buSzPct val="100000"/>
              <a:buFont typeface="Arial"/>
              <a:buChar char="▪"/>
              <a:defRPr sz="1800" b="0" i="0" u="none" strike="noStrike" cap="none">
                <a:solidFill>
                  <a:schemeClr val="dk1"/>
                </a:solidFill>
                <a:latin typeface="Arial"/>
                <a:ea typeface="Arial"/>
                <a:cs typeface="Arial"/>
                <a:sym typeface="Arial"/>
              </a:defRPr>
            </a:lvl2pPr>
            <a:lvl3pPr marL="685800" marR="0" lvl="2" indent="-88900" algn="l" rtl="0">
              <a:lnSpc>
                <a:spcPct val="90000"/>
              </a:lnSpc>
              <a:spcBef>
                <a:spcPts val="800"/>
              </a:spcBef>
              <a:buClr>
                <a:schemeClr val="accent1"/>
              </a:buClr>
              <a:buSzPct val="100000"/>
              <a:buFont typeface="Arial"/>
              <a:buChar char="▪"/>
              <a:defRPr sz="1600" b="0" i="0" u="none" strike="noStrike" cap="none">
                <a:solidFill>
                  <a:schemeClr val="dk1"/>
                </a:solidFill>
                <a:latin typeface="Arial"/>
                <a:ea typeface="Arial"/>
                <a:cs typeface="Arial"/>
                <a:sym typeface="Arial"/>
              </a:defRPr>
            </a:lvl3pPr>
            <a:lvl4pPr marL="914400" marR="0" lvl="3" indent="-101600" algn="l" rtl="0">
              <a:lnSpc>
                <a:spcPct val="90000"/>
              </a:lnSpc>
              <a:spcBef>
                <a:spcPts val="800"/>
              </a:spcBef>
              <a:buClr>
                <a:schemeClr val="accent1"/>
              </a:buClr>
              <a:buSzPct val="100000"/>
              <a:buFont typeface="Arial"/>
              <a:buChar char="▪"/>
              <a:defRPr sz="1400" b="0" i="0" u="none" strike="noStrike" cap="none">
                <a:solidFill>
                  <a:schemeClr val="dk1"/>
                </a:solidFill>
                <a:latin typeface="Arial"/>
                <a:ea typeface="Arial"/>
                <a:cs typeface="Arial"/>
                <a:sym typeface="Arial"/>
              </a:defRPr>
            </a:lvl4pPr>
            <a:lvl5pPr marL="1143000" marR="0" lvl="4"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5pPr>
            <a:lvl6pPr marL="1371600" marR="0" lvl="5"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6pPr>
            <a:lvl7pPr marL="1600200" marR="0" lvl="6"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7pPr>
            <a:lvl8pPr marL="1828800" marR="0" lvl="7"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8pPr>
            <a:lvl9pPr marL="2057400" marR="0" lvl="8" indent="-101600" algn="l" rtl="0">
              <a:lnSpc>
                <a:spcPct val="90000"/>
              </a:lnSpc>
              <a:spcBef>
                <a:spcPts val="600"/>
              </a:spcBef>
              <a:buClr>
                <a:schemeClr val="accent1"/>
              </a:buClr>
              <a:buSzPct val="1000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dt" idx="10"/>
          </p:nvPr>
        </p:nvSpPr>
        <p:spPr>
          <a:xfrm>
            <a:off x="9294042" y="6289678"/>
            <a:ext cx="965945" cy="222435"/>
          </a:xfrm>
          <a:prstGeom prst="rect">
            <a:avLst/>
          </a:prstGeom>
          <a:noFill/>
          <a:ln>
            <a:noFill/>
          </a:ln>
        </p:spPr>
        <p:txBody>
          <a:bodyPr lIns="91425" tIns="91425" rIns="91425" bIns="91425" anchor="ctr" anchorCtr="0"/>
          <a:lstStyle>
            <a:lvl1pPr marL="0" marR="0" lvl="0" indent="0" algn="r"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ftr" idx="11"/>
          </p:nvPr>
        </p:nvSpPr>
        <p:spPr>
          <a:xfrm>
            <a:off x="609600" y="6289678"/>
            <a:ext cx="6128030" cy="222435"/>
          </a:xfrm>
          <a:prstGeom prst="rect">
            <a:avLst/>
          </a:prstGeom>
          <a:noFill/>
          <a:ln>
            <a:noFill/>
          </a:ln>
        </p:spPr>
        <p:txBody>
          <a:bodyPr lIns="91425" tIns="91425" rIns="91425" bIns="91425" anchor="ctr" anchorCtr="0"/>
          <a:lstStyle>
            <a:lvl1pPr marL="0" marR="0" lvl="0" indent="0" algn="l" rtl="0">
              <a:spcBef>
                <a:spcPts val="0"/>
              </a:spcBef>
              <a:buNone/>
              <a:defRPr sz="800" b="0" i="0" u="none" strike="noStrike" cap="none">
                <a:solidFill>
                  <a:srgbClr val="959595"/>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sldNum" idx="12"/>
          </p:nvPr>
        </p:nvSpPr>
        <p:spPr>
          <a:xfrm>
            <a:off x="10665310" y="6289678"/>
            <a:ext cx="918881" cy="22243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800" b="0" i="0" u="none" strike="noStrike" cap="none">
                <a:solidFill>
                  <a:srgbClr val="959595"/>
                </a:solidFill>
                <a:latin typeface="Arial"/>
                <a:ea typeface="Arial"/>
                <a:cs typeface="Arial"/>
                <a:sym typeface="Arial"/>
              </a:rPr>
              <a:t>‹#›</a:t>
            </a:fld>
            <a:endParaRPr lang="en-US" sz="800" b="0" i="0" u="none" strike="noStrike" cap="none">
              <a:solidFill>
                <a:srgbClr val="959595"/>
              </a:solidFill>
              <a:latin typeface="Arial"/>
              <a:ea typeface="Arial"/>
              <a:cs typeface="Arial"/>
              <a:sym typeface="Arial"/>
            </a:endParaRPr>
          </a:p>
        </p:txBody>
      </p:sp>
      <p:cxnSp>
        <p:nvCxnSpPr>
          <p:cNvPr id="66" name="Shape 66"/>
          <p:cNvCxnSpPr/>
          <p:nvPr/>
        </p:nvCxnSpPr>
        <p:spPr>
          <a:xfrm>
            <a:off x="609600" y="6172200"/>
            <a:ext cx="10972799" cy="0"/>
          </a:xfrm>
          <a:prstGeom prst="straightConnector1">
            <a:avLst/>
          </a:prstGeom>
          <a:noFill/>
          <a:ln w="12700" cap="flat" cmpd="sng">
            <a:solidFill>
              <a:schemeClr val="accent1"/>
            </a:solidFill>
            <a:prstDash val="solid"/>
            <a:miter/>
            <a:headEnd type="none" w="med" len="med"/>
            <a:tailEnd type="none" w="med" len="med"/>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5" r:id="rId4"/>
    <p:sldLayoutId id="2147483656" r:id="rId5"/>
    <p:sldLayoutId id="2147483657" r:id="rId6"/>
    <p:sldLayoutId id="2147483658"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2.jpg"/></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4" Type="http://schemas.openxmlformats.org/officeDocument/2006/relationships/image" Target="../media/image14.jp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6.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jp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2695" y="262397"/>
            <a:ext cx="9601200" cy="2743199"/>
          </a:xfrm>
        </p:spPr>
        <p:txBody>
          <a:bodyPr/>
          <a:lstStyle/>
          <a:p>
            <a:r>
              <a:rPr lang="en-US" dirty="0" smtClean="0"/>
              <a:t>Winter 2017 </a:t>
            </a:r>
            <a:r>
              <a:rPr lang="en-US" smtClean="0"/>
              <a:t>Midterm Presentation</a:t>
            </a:r>
            <a:endParaRPr lang="en-US"/>
          </a:p>
        </p:txBody>
      </p:sp>
      <p:sp>
        <p:nvSpPr>
          <p:cNvPr id="3" name="Text Placeholder 2"/>
          <p:cNvSpPr>
            <a:spLocks noGrp="1"/>
          </p:cNvSpPr>
          <p:nvPr>
            <p:ph type="body" idx="1"/>
          </p:nvPr>
        </p:nvSpPr>
        <p:spPr>
          <a:xfrm>
            <a:off x="1322695" y="5349649"/>
            <a:ext cx="9601200" cy="457200"/>
          </a:xfrm>
        </p:spPr>
        <p:txBody>
          <a:bodyPr/>
          <a:lstStyle/>
          <a:p>
            <a:r>
              <a:rPr lang="en-US" dirty="0" smtClean="0"/>
              <a:t>Group 65: </a:t>
            </a:r>
            <a:r>
              <a:rPr lang="en-US" dirty="0" err="1" smtClean="0"/>
              <a:t>Jiongcheng</a:t>
            </a:r>
            <a:r>
              <a:rPr lang="en-US" dirty="0" smtClean="0"/>
              <a:t> Luo, Drew Hamm, </a:t>
            </a:r>
            <a:r>
              <a:rPr lang="en-US" dirty="0" err="1" smtClean="0"/>
              <a:t>Krisna</a:t>
            </a:r>
            <a:r>
              <a:rPr lang="en-US" dirty="0" smtClean="0"/>
              <a:t> </a:t>
            </a:r>
            <a:r>
              <a:rPr lang="en-US" dirty="0" err="1" smtClean="0"/>
              <a:t>Irawan</a:t>
            </a:r>
            <a:endParaRPr lang="en-US" dirty="0"/>
          </a:p>
        </p:txBody>
      </p:sp>
    </p:spTree>
    <p:extLst>
      <p:ext uri="{BB962C8B-B14F-4D97-AF65-F5344CB8AC3E}">
        <p14:creationId xmlns:p14="http://schemas.microsoft.com/office/powerpoint/2010/main" val="8815196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Shape 436"/>
          <p:cNvSpPr txBox="1">
            <a:spLocks noGrp="1"/>
          </p:cNvSpPr>
          <p:nvPr>
            <p:ph type="title"/>
          </p:nvPr>
        </p:nvSpPr>
        <p:spPr>
          <a:xfrm>
            <a:off x="1295400" y="503852"/>
            <a:ext cx="9601200" cy="1142400"/>
          </a:xfrm>
          <a:prstGeom prst="rect">
            <a:avLst/>
          </a:prstGeom>
        </p:spPr>
        <p:txBody>
          <a:bodyPr lIns="91425" tIns="91425" rIns="91425" bIns="91425" anchor="b" anchorCtr="0">
            <a:noAutofit/>
          </a:bodyPr>
          <a:lstStyle/>
          <a:p>
            <a:pPr lvl="0">
              <a:spcBef>
                <a:spcPts val="0"/>
              </a:spcBef>
              <a:buNone/>
            </a:pPr>
            <a:r>
              <a:rPr lang="en-US" dirty="0"/>
              <a:t>Hardware Logistic: Problem and Solution </a:t>
            </a:r>
          </a:p>
        </p:txBody>
      </p:sp>
      <p:sp>
        <p:nvSpPr>
          <p:cNvPr id="437" name="Shape 437"/>
          <p:cNvSpPr txBox="1">
            <a:spLocks noGrp="1"/>
          </p:cNvSpPr>
          <p:nvPr>
            <p:ph type="body" idx="1"/>
          </p:nvPr>
        </p:nvSpPr>
        <p:spPr>
          <a:xfrm>
            <a:off x="1295400" y="1720276"/>
            <a:ext cx="9601200" cy="3810000"/>
          </a:xfrm>
          <a:prstGeom prst="rect">
            <a:avLst/>
          </a:prstGeom>
        </p:spPr>
        <p:txBody>
          <a:bodyPr lIns="91425" tIns="91425" rIns="91425" bIns="91425" anchor="t" anchorCtr="0">
            <a:noAutofit/>
          </a:bodyPr>
          <a:lstStyle/>
          <a:p>
            <a:pPr lvl="0">
              <a:spcBef>
                <a:spcPts val="0"/>
              </a:spcBef>
            </a:pPr>
            <a:r>
              <a:rPr lang="en-US" dirty="0"/>
              <a:t> Not be able to get the necessary hardware on timely manner. </a:t>
            </a:r>
          </a:p>
          <a:p>
            <a:pPr lvl="0">
              <a:spcBef>
                <a:spcPts val="0"/>
              </a:spcBef>
            </a:pPr>
            <a:endParaRPr dirty="0"/>
          </a:p>
          <a:p>
            <a:pPr lvl="0">
              <a:spcBef>
                <a:spcPts val="0"/>
              </a:spcBef>
            </a:pPr>
            <a:r>
              <a:rPr lang="en-US" dirty="0"/>
              <a:t> Pro-actively contact the instructor and the TA to get the hardware.</a:t>
            </a:r>
          </a:p>
          <a:p>
            <a:pPr lvl="0">
              <a:spcBef>
                <a:spcPts val="0"/>
              </a:spcBef>
            </a:pPr>
            <a:endParaRPr lang="en-US" dirty="0"/>
          </a:p>
          <a:p>
            <a:pPr lvl="0">
              <a:spcBef>
                <a:spcPts val="0"/>
              </a:spcBef>
            </a:pPr>
            <a:r>
              <a:rPr lang="en-US" dirty="0"/>
              <a:t> Set up a meeting with the clients to let them know about the logistical problem that we were having.  </a:t>
            </a:r>
          </a:p>
          <a:p>
            <a:pPr lvl="0">
              <a:spcBef>
                <a:spcPts val="0"/>
              </a:spcBef>
            </a:pPr>
            <a:endParaRPr lang="en-US" dirty="0"/>
          </a:p>
          <a:p>
            <a:pPr lvl="0">
              <a:spcBef>
                <a:spcPts val="0"/>
              </a:spcBef>
            </a:pPr>
            <a:r>
              <a:rPr lang="en-US" dirty="0"/>
              <a:t> Work in parallel to save time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Shape 443"/>
          <p:cNvSpPr txBox="1">
            <a:spLocks noGrp="1"/>
          </p:cNvSpPr>
          <p:nvPr>
            <p:ph type="title"/>
          </p:nvPr>
        </p:nvSpPr>
        <p:spPr>
          <a:xfrm>
            <a:off x="1295400" y="503852"/>
            <a:ext cx="9601200" cy="1142400"/>
          </a:xfrm>
          <a:prstGeom prst="rect">
            <a:avLst/>
          </a:prstGeom>
        </p:spPr>
        <p:txBody>
          <a:bodyPr lIns="91425" tIns="91425" rIns="91425" bIns="91425" anchor="b" anchorCtr="0">
            <a:noAutofit/>
          </a:bodyPr>
          <a:lstStyle/>
          <a:p>
            <a:pPr lvl="0">
              <a:spcBef>
                <a:spcPts val="0"/>
              </a:spcBef>
              <a:buNone/>
            </a:pPr>
            <a:r>
              <a:rPr lang="en-US" dirty="0"/>
              <a:t>Generic HUD </a:t>
            </a:r>
            <a:r>
              <a:rPr lang="en-US" dirty="0" err="1"/>
              <a:t>Symbology</a:t>
            </a:r>
            <a:r>
              <a:rPr lang="en-US" dirty="0"/>
              <a:t>: Problem and Solution </a:t>
            </a:r>
          </a:p>
        </p:txBody>
      </p:sp>
      <p:sp>
        <p:nvSpPr>
          <p:cNvPr id="444" name="Shape 444"/>
          <p:cNvSpPr txBox="1">
            <a:spLocks noGrp="1"/>
          </p:cNvSpPr>
          <p:nvPr>
            <p:ph type="body" idx="1"/>
          </p:nvPr>
        </p:nvSpPr>
        <p:spPr>
          <a:xfrm>
            <a:off x="1295400" y="1646252"/>
            <a:ext cx="4844143" cy="3810000"/>
          </a:xfrm>
          <a:prstGeom prst="rect">
            <a:avLst/>
          </a:prstGeom>
        </p:spPr>
        <p:txBody>
          <a:bodyPr lIns="91425" tIns="91425" rIns="91425" bIns="91425" anchor="t" anchorCtr="0">
            <a:noAutofit/>
          </a:bodyPr>
          <a:lstStyle/>
          <a:p>
            <a:pPr lvl="0" rtl="0">
              <a:spcBef>
                <a:spcPts val="0"/>
              </a:spcBef>
            </a:pPr>
            <a:r>
              <a:rPr lang="en-US" dirty="0"/>
              <a:t> Rockwell Collins uses a different methodology of generating the HUD display.</a:t>
            </a:r>
          </a:p>
          <a:p>
            <a:pPr marL="0" lvl="0" indent="0" rtl="0">
              <a:spcBef>
                <a:spcPts val="0"/>
              </a:spcBef>
              <a:buNone/>
            </a:pPr>
            <a:endParaRPr dirty="0"/>
          </a:p>
          <a:p>
            <a:pPr lvl="0" rtl="0">
              <a:spcBef>
                <a:spcPts val="0"/>
              </a:spcBef>
            </a:pPr>
            <a:r>
              <a:rPr lang="en-US" dirty="0"/>
              <a:t> No imports file available to help generate the HUD </a:t>
            </a:r>
            <a:r>
              <a:rPr lang="en-US" dirty="0" err="1"/>
              <a:t>symbology</a:t>
            </a:r>
            <a:r>
              <a:rPr lang="en-US" dirty="0"/>
              <a:t>.  </a:t>
            </a:r>
          </a:p>
          <a:p>
            <a:pPr lvl="0" rtl="0">
              <a:spcBef>
                <a:spcPts val="0"/>
              </a:spcBef>
            </a:pPr>
            <a:endParaRPr lang="en-US" dirty="0"/>
          </a:p>
          <a:p>
            <a:pPr lvl="0" rtl="0">
              <a:spcBef>
                <a:spcPts val="0"/>
              </a:spcBef>
            </a:pPr>
            <a:r>
              <a:rPr lang="en-US" dirty="0"/>
              <a:t> Use a gauge icon to represent the HUD </a:t>
            </a:r>
            <a:r>
              <a:rPr lang="en-US" dirty="0" err="1"/>
              <a:t>symbology</a:t>
            </a:r>
            <a:r>
              <a:rPr lang="en-US" dirty="0"/>
              <a:t>. </a:t>
            </a:r>
          </a:p>
          <a:p>
            <a:pPr marL="0" lvl="0" indent="0" rtl="0">
              <a:spcBef>
                <a:spcPts val="0"/>
              </a:spcBef>
              <a:buNone/>
            </a:pPr>
            <a:endParaRPr dirty="0"/>
          </a:p>
        </p:txBody>
      </p:sp>
      <p:sp>
        <p:nvSpPr>
          <p:cNvPr id="2" name="Rectangle 1"/>
          <p:cNvSpPr/>
          <p:nvPr/>
        </p:nvSpPr>
        <p:spPr>
          <a:xfrm>
            <a:off x="6445331" y="6201192"/>
            <a:ext cx="5367175" cy="307777"/>
          </a:xfrm>
          <a:prstGeom prst="rect">
            <a:avLst/>
          </a:prstGeom>
        </p:spPr>
        <p:txBody>
          <a:bodyPr wrap="none">
            <a:spAutoFit/>
          </a:bodyPr>
          <a:lstStyle/>
          <a:p>
            <a:r>
              <a:rPr lang="en-US" dirty="0"/>
              <a:t>Source: https://www.targetdashboard.com/nlimages/badgauge.jpg</a:t>
            </a:r>
          </a:p>
        </p:txBody>
      </p:sp>
      <p:pic>
        <p:nvPicPr>
          <p:cNvPr id="2050" name="Picture 2" descr="https://www.targetdashboard.com/nlimages/badgaug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52317" y="1776549"/>
            <a:ext cx="3815534" cy="38155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711828" y="475658"/>
            <a:ext cx="9601200" cy="760248"/>
          </a:xfrm>
        </p:spPr>
        <p:txBody>
          <a:bodyPr/>
          <a:lstStyle/>
          <a:p>
            <a:r>
              <a:rPr lang="en-US" dirty="0"/>
              <a:t>Sample Code</a:t>
            </a:r>
          </a:p>
        </p:txBody>
      </p:sp>
      <p:pic>
        <p:nvPicPr>
          <p:cNvPr id="2" name="Picture 1"/>
          <p:cNvPicPr>
            <a:picLocks noChangeAspect="1"/>
          </p:cNvPicPr>
          <p:nvPr/>
        </p:nvPicPr>
        <p:blipFill rotWithShape="1">
          <a:blip r:embed="rId3"/>
          <a:srcRect l="33970" t="11697" r="39525" b="29196"/>
          <a:stretch/>
        </p:blipFill>
        <p:spPr>
          <a:xfrm>
            <a:off x="711828" y="1235906"/>
            <a:ext cx="3868735" cy="4850575"/>
          </a:xfrm>
          <a:prstGeom prst="rect">
            <a:avLst/>
          </a:prstGeom>
        </p:spPr>
      </p:pic>
      <p:pic>
        <p:nvPicPr>
          <p:cNvPr id="3" name="Picture 2"/>
          <p:cNvPicPr>
            <a:picLocks noChangeAspect="1"/>
          </p:cNvPicPr>
          <p:nvPr/>
        </p:nvPicPr>
        <p:blipFill rotWithShape="1">
          <a:blip r:embed="rId3"/>
          <a:srcRect l="35576" t="70803" r="36613" b="3125"/>
          <a:stretch/>
        </p:blipFill>
        <p:spPr>
          <a:xfrm>
            <a:off x="4580563" y="1235907"/>
            <a:ext cx="4236866" cy="2233148"/>
          </a:xfrm>
          <a:prstGeom prst="rect">
            <a:avLst/>
          </a:prstGeom>
        </p:spPr>
      </p:pic>
    </p:spTree>
    <p:extLst>
      <p:ext uri="{BB962C8B-B14F-4D97-AF65-F5344CB8AC3E}">
        <p14:creationId xmlns:p14="http://schemas.microsoft.com/office/powerpoint/2010/main" val="1193070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Shape 450"/>
          <p:cNvSpPr txBox="1">
            <a:spLocks noGrp="1"/>
          </p:cNvSpPr>
          <p:nvPr>
            <p:ph type="title"/>
          </p:nvPr>
        </p:nvSpPr>
        <p:spPr>
          <a:xfrm>
            <a:off x="1295400" y="503852"/>
            <a:ext cx="9601200" cy="1142400"/>
          </a:xfrm>
          <a:prstGeom prst="rect">
            <a:avLst/>
          </a:prstGeom>
        </p:spPr>
        <p:txBody>
          <a:bodyPr lIns="91425" tIns="91425" rIns="91425" bIns="91425" anchor="b" anchorCtr="0">
            <a:noAutofit/>
          </a:bodyPr>
          <a:lstStyle/>
          <a:p>
            <a:pPr lvl="0">
              <a:spcBef>
                <a:spcPts val="0"/>
              </a:spcBef>
              <a:buNone/>
            </a:pPr>
            <a:r>
              <a:rPr lang="en-US" dirty="0"/>
              <a:t>First User Study </a:t>
            </a:r>
          </a:p>
        </p:txBody>
      </p:sp>
      <p:sp>
        <p:nvSpPr>
          <p:cNvPr id="451" name="Shape 451"/>
          <p:cNvSpPr txBox="1">
            <a:spLocks noGrp="1"/>
          </p:cNvSpPr>
          <p:nvPr>
            <p:ph type="body" idx="1"/>
          </p:nvPr>
        </p:nvSpPr>
        <p:spPr>
          <a:xfrm>
            <a:off x="1295400" y="1646252"/>
            <a:ext cx="4961709" cy="3810000"/>
          </a:xfrm>
          <a:prstGeom prst="rect">
            <a:avLst/>
          </a:prstGeom>
        </p:spPr>
        <p:txBody>
          <a:bodyPr lIns="91425" tIns="91425" rIns="91425" bIns="91425" anchor="t" anchorCtr="0">
            <a:noAutofit/>
          </a:bodyPr>
          <a:lstStyle/>
          <a:p>
            <a:pPr lvl="0">
              <a:spcBef>
                <a:spcPts val="0"/>
              </a:spcBef>
            </a:pPr>
            <a:r>
              <a:rPr lang="en-US" dirty="0"/>
              <a:t> Conduct the user study with my friends.</a:t>
            </a:r>
          </a:p>
          <a:p>
            <a:pPr lvl="0">
              <a:spcBef>
                <a:spcPts val="0"/>
              </a:spcBef>
            </a:pPr>
            <a:endParaRPr lang="en-US" dirty="0"/>
          </a:p>
          <a:p>
            <a:pPr lvl="0">
              <a:spcBef>
                <a:spcPts val="0"/>
              </a:spcBef>
            </a:pPr>
            <a:r>
              <a:rPr lang="en-US" dirty="0"/>
              <a:t> Need explanation to help the user understand the graphical user interface. </a:t>
            </a:r>
          </a:p>
          <a:p>
            <a:pPr marL="127000" lvl="0" indent="0">
              <a:spcBef>
                <a:spcPts val="0"/>
              </a:spcBef>
              <a:buNone/>
            </a:pPr>
            <a:endParaRPr dirty="0"/>
          </a:p>
          <a:p>
            <a:pPr lvl="0">
              <a:spcBef>
                <a:spcPts val="0"/>
              </a:spcBef>
            </a:pPr>
            <a:r>
              <a:rPr lang="en-US" dirty="0"/>
              <a:t> Need to conduct the user study with the clients.</a:t>
            </a:r>
            <a:endParaRPr dirty="0"/>
          </a:p>
        </p:txBody>
      </p:sp>
      <p:pic>
        <p:nvPicPr>
          <p:cNvPr id="4" name="Picture 3"/>
          <p:cNvPicPr/>
          <p:nvPr/>
        </p:nvPicPr>
        <p:blipFill rotWithShape="1">
          <a:blip r:embed="rId3"/>
          <a:srcRect l="31154" t="6157" r="31923" b="11060"/>
          <a:stretch/>
        </p:blipFill>
        <p:spPr bwMode="auto">
          <a:xfrm>
            <a:off x="6696890" y="1075051"/>
            <a:ext cx="4393475" cy="4764045"/>
          </a:xfrm>
          <a:prstGeom prst="rect">
            <a:avLst/>
          </a:prstGeom>
          <a:ln>
            <a:no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Shape 457"/>
          <p:cNvSpPr txBox="1">
            <a:spLocks noGrp="1"/>
          </p:cNvSpPr>
          <p:nvPr>
            <p:ph type="title"/>
          </p:nvPr>
        </p:nvSpPr>
        <p:spPr>
          <a:xfrm>
            <a:off x="1922418" y="2424092"/>
            <a:ext cx="8371114" cy="1142400"/>
          </a:xfrm>
          <a:prstGeom prst="rect">
            <a:avLst/>
          </a:prstGeom>
        </p:spPr>
        <p:txBody>
          <a:bodyPr lIns="91425" tIns="91425" rIns="91425" bIns="91425" anchor="b" anchorCtr="0">
            <a:noAutofit/>
          </a:bodyPr>
          <a:lstStyle/>
          <a:p>
            <a:pPr lvl="0" algn="ctr">
              <a:spcBef>
                <a:spcPts val="0"/>
              </a:spcBef>
              <a:buNone/>
            </a:pPr>
            <a:r>
              <a:rPr lang="en-US" dirty="0"/>
              <a:t>Demonstration of Graphical User Interface </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a:spcBef>
                <a:spcPts val="0"/>
              </a:spcBef>
              <a:buNone/>
            </a:pPr>
            <a:r>
              <a:rPr lang="en-US"/>
              <a:t>Drew’s Current Stage</a:t>
            </a:r>
          </a:p>
        </p:txBody>
      </p:sp>
      <p:sp>
        <p:nvSpPr>
          <p:cNvPr id="325" name="Shape 325"/>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dirty="0"/>
              <a:t>Acquired hardware</a:t>
            </a:r>
          </a:p>
          <a:p>
            <a:pPr marL="0" lvl="0" indent="0" rtl="0">
              <a:spcBef>
                <a:spcPts val="0"/>
              </a:spcBef>
              <a:buNone/>
            </a:pPr>
            <a:endParaRPr dirty="0"/>
          </a:p>
          <a:p>
            <a:pPr lvl="0" rtl="0">
              <a:spcBef>
                <a:spcPts val="0"/>
              </a:spcBef>
            </a:pPr>
            <a:r>
              <a:rPr lang="en-US" dirty="0"/>
              <a:t>Soldered and modified hardware to satisfy project requirements</a:t>
            </a:r>
          </a:p>
          <a:p>
            <a:pPr marL="0" lvl="0" indent="0" rtl="0">
              <a:spcBef>
                <a:spcPts val="0"/>
              </a:spcBef>
              <a:buNone/>
            </a:pPr>
            <a:endParaRPr dirty="0"/>
          </a:p>
          <a:p>
            <a:pPr lvl="0" rtl="0">
              <a:spcBef>
                <a:spcPts val="0"/>
              </a:spcBef>
            </a:pPr>
            <a:r>
              <a:rPr lang="en-US" dirty="0"/>
              <a:t>Connected two IMUs to microcontroller via single I2C bus</a:t>
            </a:r>
          </a:p>
          <a:p>
            <a:pPr marL="0" lvl="0" indent="0" rtl="0">
              <a:spcBef>
                <a:spcPts val="0"/>
              </a:spcBef>
              <a:buNone/>
            </a:pPr>
            <a:endParaRPr dirty="0"/>
          </a:p>
          <a:p>
            <a:pPr lvl="0" rtl="0">
              <a:spcBef>
                <a:spcPts val="0"/>
              </a:spcBef>
            </a:pPr>
            <a:r>
              <a:rPr lang="en-US" dirty="0"/>
              <a:t>Initialized/calibrated IMUs at startup to improve accuracy</a:t>
            </a:r>
          </a:p>
          <a:p>
            <a:pPr marL="0" lvl="0" indent="0" rtl="0">
              <a:spcBef>
                <a:spcPts val="0"/>
              </a:spcBef>
              <a:buNone/>
            </a:pPr>
            <a:endParaRPr dirty="0"/>
          </a:p>
          <a:p>
            <a:pPr lvl="0" rtl="0">
              <a:spcBef>
                <a:spcPts val="0"/>
              </a:spcBef>
            </a:pPr>
            <a:r>
              <a:rPr lang="en-US" dirty="0"/>
              <a:t>Configured each IMU to act as master to their external sensors</a:t>
            </a:r>
          </a:p>
          <a:p>
            <a:pPr marL="0" lvl="0" indent="0" rtl="0">
              <a:spcBef>
                <a:spcPts val="0"/>
              </a:spcBef>
              <a:buNone/>
            </a:pPr>
            <a:endParaRPr dirty="0"/>
          </a:p>
          <a:p>
            <a:pPr lvl="0" rtl="0">
              <a:spcBef>
                <a:spcPts val="0"/>
              </a:spcBef>
            </a:pPr>
            <a:r>
              <a:rPr lang="en-US" dirty="0"/>
              <a:t>Retrieved accelerometer, gyroscope and magnetometer data from each IMU</a:t>
            </a:r>
          </a:p>
        </p:txBody>
      </p:sp>
    </p:spTree>
    <p:extLst>
      <p:ext uri="{BB962C8B-B14F-4D97-AF65-F5344CB8AC3E}">
        <p14:creationId xmlns:p14="http://schemas.microsoft.com/office/powerpoint/2010/main" val="3315480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Shape 331"/>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a:spcBef>
                <a:spcPts val="0"/>
              </a:spcBef>
              <a:buClr>
                <a:schemeClr val="dk2"/>
              </a:buClr>
              <a:buSzPct val="34375"/>
              <a:buFont typeface="Arial"/>
              <a:buNone/>
            </a:pPr>
            <a:r>
              <a:rPr lang="en-US"/>
              <a:t>Drew’s Current Stage</a:t>
            </a:r>
          </a:p>
        </p:txBody>
      </p:sp>
      <p:sp>
        <p:nvSpPr>
          <p:cNvPr id="332" name="Shape 332"/>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a:t>Converted IMU sensor data to quaternions with the Sebastian Madgwick filter fusion algorithm</a:t>
            </a:r>
          </a:p>
          <a:p>
            <a:pPr marL="0" lvl="0" indent="-69850" rtl="0">
              <a:spcBef>
                <a:spcPts val="0"/>
              </a:spcBef>
              <a:buClr>
                <a:schemeClr val="dk2"/>
              </a:buClr>
              <a:buSzPct val="55000"/>
              <a:buFont typeface="Arial"/>
              <a:buNone/>
            </a:pPr>
            <a:endParaRPr/>
          </a:p>
          <a:p>
            <a:pPr lvl="0" rtl="0">
              <a:spcBef>
                <a:spcPts val="0"/>
              </a:spcBef>
            </a:pPr>
            <a:r>
              <a:rPr lang="en-US"/>
              <a:t>Found difference between the two IMUs</a:t>
            </a:r>
          </a:p>
        </p:txBody>
      </p:sp>
    </p:spTree>
    <p:extLst>
      <p:ext uri="{BB962C8B-B14F-4D97-AF65-F5344CB8AC3E}">
        <p14:creationId xmlns:p14="http://schemas.microsoft.com/office/powerpoint/2010/main" val="16474003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rtl="0">
              <a:spcBef>
                <a:spcPts val="0"/>
              </a:spcBef>
              <a:buNone/>
            </a:pPr>
            <a:r>
              <a:rPr lang="en-US"/>
              <a:t>Acquired hardware</a:t>
            </a:r>
          </a:p>
        </p:txBody>
      </p:sp>
      <p:sp>
        <p:nvSpPr>
          <p:cNvPr id="339" name="Shape 339"/>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dirty="0" err="1"/>
              <a:t>Adafruit</a:t>
            </a:r>
            <a:r>
              <a:rPr lang="en-US" dirty="0"/>
              <a:t> Metro Mini 328 - 5V 16MHz</a:t>
            </a:r>
          </a:p>
          <a:p>
            <a:pPr marL="0" lvl="0" indent="-69850" rtl="0">
              <a:spcBef>
                <a:spcPts val="0"/>
              </a:spcBef>
              <a:buClr>
                <a:schemeClr val="dk2"/>
              </a:buClr>
              <a:buSzPct val="55000"/>
              <a:buFont typeface="Arial"/>
              <a:buNone/>
            </a:pPr>
            <a:endParaRPr dirty="0"/>
          </a:p>
          <a:p>
            <a:pPr lvl="0" rtl="0">
              <a:spcBef>
                <a:spcPts val="0"/>
              </a:spcBef>
            </a:pPr>
            <a:r>
              <a:rPr lang="en-US" dirty="0" err="1"/>
              <a:t>SparkFun</a:t>
            </a:r>
            <a:r>
              <a:rPr lang="en-US" dirty="0"/>
              <a:t> IMU Breakout - MPU-9250</a:t>
            </a:r>
          </a:p>
          <a:p>
            <a:pPr marL="0" lvl="0" indent="0" rtl="0">
              <a:spcBef>
                <a:spcPts val="0"/>
              </a:spcBef>
              <a:buNone/>
            </a:pPr>
            <a:endParaRPr dirty="0"/>
          </a:p>
          <a:p>
            <a:pPr lvl="0" rtl="0">
              <a:spcBef>
                <a:spcPts val="0"/>
              </a:spcBef>
            </a:pPr>
            <a:r>
              <a:rPr lang="en-US" dirty="0"/>
              <a:t>Three microcontrollers and </a:t>
            </a:r>
            <a:r>
              <a:rPr lang="en-US" dirty="0" smtClean="0"/>
              <a:t>three</a:t>
            </a:r>
            <a:r>
              <a:rPr lang="en-US" dirty="0" smtClean="0"/>
              <a:t> </a:t>
            </a:r>
            <a:r>
              <a:rPr lang="en-US" dirty="0"/>
              <a:t>IMUs</a:t>
            </a:r>
          </a:p>
        </p:txBody>
      </p:sp>
    </p:spTree>
    <p:extLst>
      <p:ext uri="{BB962C8B-B14F-4D97-AF65-F5344CB8AC3E}">
        <p14:creationId xmlns:p14="http://schemas.microsoft.com/office/powerpoint/2010/main" val="1434668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Shape 345"/>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rtl="0">
              <a:spcBef>
                <a:spcPts val="0"/>
              </a:spcBef>
              <a:buNone/>
            </a:pPr>
            <a:r>
              <a:rPr lang="en-US"/>
              <a:t>Soldered and modified hardware to satisfy project requirements</a:t>
            </a:r>
          </a:p>
        </p:txBody>
      </p:sp>
      <p:sp>
        <p:nvSpPr>
          <p:cNvPr id="346" name="Shape 346"/>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a:t>Soldered pins below both IMUs and microcontroller</a:t>
            </a:r>
          </a:p>
          <a:p>
            <a:pPr marL="0" lvl="0" indent="0" rtl="0">
              <a:spcBef>
                <a:spcPts val="0"/>
              </a:spcBef>
              <a:buNone/>
            </a:pPr>
            <a:endParaRPr/>
          </a:p>
          <a:p>
            <a:pPr lvl="0" rtl="0">
              <a:spcBef>
                <a:spcPts val="0"/>
              </a:spcBef>
            </a:pPr>
            <a:r>
              <a:rPr lang="en-US"/>
              <a:t>Cut and soldered jumper on microcontroller</a:t>
            </a:r>
          </a:p>
        </p:txBody>
      </p:sp>
      <p:pic>
        <p:nvPicPr>
          <p:cNvPr id="347" name="Shape 347"/>
          <p:cNvPicPr preferRelativeResize="0"/>
          <p:nvPr/>
        </p:nvPicPr>
        <p:blipFill>
          <a:blip r:embed="rId3">
            <a:alphaModFix/>
          </a:blip>
          <a:stretch>
            <a:fillRect/>
          </a:stretch>
        </p:blipFill>
        <p:spPr>
          <a:xfrm>
            <a:off x="1900400" y="3157375"/>
            <a:ext cx="5181600" cy="2228850"/>
          </a:xfrm>
          <a:prstGeom prst="rect">
            <a:avLst/>
          </a:prstGeom>
          <a:noFill/>
          <a:ln>
            <a:noFill/>
          </a:ln>
        </p:spPr>
      </p:pic>
    </p:spTree>
    <p:extLst>
      <p:ext uri="{BB962C8B-B14F-4D97-AF65-F5344CB8AC3E}">
        <p14:creationId xmlns:p14="http://schemas.microsoft.com/office/powerpoint/2010/main" val="5998745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Shape 353"/>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a:spcBef>
                <a:spcPts val="0"/>
              </a:spcBef>
              <a:buClr>
                <a:schemeClr val="dk2"/>
              </a:buClr>
              <a:buSzPct val="34375"/>
              <a:buFont typeface="Arial"/>
              <a:buNone/>
            </a:pPr>
            <a:r>
              <a:rPr lang="en-US"/>
              <a:t>Soldered and modified hardware to satisfy project requirements</a:t>
            </a:r>
          </a:p>
        </p:txBody>
      </p:sp>
      <p:sp>
        <p:nvSpPr>
          <p:cNvPr id="354" name="Shape 354"/>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a:t>Resoldered jumper on IMUs</a:t>
            </a:r>
          </a:p>
        </p:txBody>
      </p:sp>
      <p:pic>
        <p:nvPicPr>
          <p:cNvPr id="355" name="Shape 355"/>
          <p:cNvPicPr preferRelativeResize="0"/>
          <p:nvPr/>
        </p:nvPicPr>
        <p:blipFill>
          <a:blip r:embed="rId3">
            <a:alphaModFix/>
          </a:blip>
          <a:stretch>
            <a:fillRect/>
          </a:stretch>
        </p:blipFill>
        <p:spPr>
          <a:xfrm>
            <a:off x="1855050" y="2624575"/>
            <a:ext cx="4210050" cy="2647950"/>
          </a:xfrm>
          <a:prstGeom prst="rect">
            <a:avLst/>
          </a:prstGeom>
          <a:noFill/>
          <a:ln>
            <a:noFill/>
          </a:ln>
        </p:spPr>
      </p:pic>
      <p:pic>
        <p:nvPicPr>
          <p:cNvPr id="356" name="Shape 356"/>
          <p:cNvPicPr preferRelativeResize="0"/>
          <p:nvPr/>
        </p:nvPicPr>
        <p:blipFill>
          <a:blip r:embed="rId4">
            <a:alphaModFix/>
          </a:blip>
          <a:stretch>
            <a:fillRect/>
          </a:stretch>
        </p:blipFill>
        <p:spPr>
          <a:xfrm>
            <a:off x="7052124" y="2485012"/>
            <a:ext cx="2713274" cy="2802375"/>
          </a:xfrm>
          <a:prstGeom prst="rect">
            <a:avLst/>
          </a:prstGeom>
          <a:noFill/>
          <a:ln>
            <a:noFill/>
          </a:ln>
        </p:spPr>
      </p:pic>
    </p:spTree>
    <p:extLst>
      <p:ext uri="{BB962C8B-B14F-4D97-AF65-F5344CB8AC3E}">
        <p14:creationId xmlns:p14="http://schemas.microsoft.com/office/powerpoint/2010/main" val="5541363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0" y="0"/>
            <a:ext cx="9601200" cy="611465"/>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Arial"/>
              <a:buNone/>
            </a:pPr>
            <a:r>
              <a:rPr lang="en-US" sz="3200" b="1" i="0" u="none" strike="noStrike" cap="none" dirty="0" smtClean="0">
                <a:solidFill>
                  <a:schemeClr val="accent1"/>
                </a:solidFill>
                <a:latin typeface="Arial"/>
                <a:ea typeface="Arial"/>
                <a:cs typeface="Arial"/>
                <a:sym typeface="Arial"/>
              </a:rPr>
              <a:t>Roger’s </a:t>
            </a:r>
            <a:r>
              <a:rPr lang="en-US" sz="3200" b="1" i="0" u="none" strike="noStrike" cap="none" dirty="0">
                <a:solidFill>
                  <a:schemeClr val="accent1"/>
                </a:solidFill>
                <a:latin typeface="Arial"/>
                <a:ea typeface="Arial"/>
                <a:cs typeface="Arial"/>
                <a:sym typeface="Arial"/>
              </a:rPr>
              <a:t>Current Stage </a:t>
            </a:r>
          </a:p>
        </p:txBody>
      </p:sp>
      <p:sp>
        <p:nvSpPr>
          <p:cNvPr id="402" name="Shape 402"/>
          <p:cNvSpPr txBox="1"/>
          <p:nvPr/>
        </p:nvSpPr>
        <p:spPr>
          <a:xfrm>
            <a:off x="6007444" y="5506598"/>
            <a:ext cx="4363994" cy="3809998"/>
          </a:xfrm>
          <a:prstGeom prst="rect">
            <a:avLst/>
          </a:prstGeom>
          <a:noFill/>
          <a:ln>
            <a:noFill/>
          </a:ln>
        </p:spPr>
        <p:txBody>
          <a:bodyPr lIns="91425" tIns="45700" rIns="91425" bIns="45700" anchor="t" anchorCtr="0">
            <a:noAutofit/>
          </a:bodyPr>
          <a:lstStyle/>
          <a:p>
            <a:pPr marL="0" marR="0" lvl="0" indent="0" algn="l" rtl="0">
              <a:lnSpc>
                <a:spcPct val="90000"/>
              </a:lnSpc>
              <a:spcBef>
                <a:spcPts val="1800"/>
              </a:spcBef>
              <a:buClr>
                <a:schemeClr val="accent1"/>
              </a:buClr>
              <a:buSzPct val="25000"/>
              <a:buFont typeface="Arial"/>
              <a:buNone/>
            </a:pPr>
            <a:r>
              <a:rPr lang="en-US" sz="2000" b="0" i="0" u="none" strike="noStrike" cap="none" dirty="0">
                <a:solidFill>
                  <a:schemeClr val="dk1"/>
                </a:solidFill>
                <a:latin typeface="Arial"/>
                <a:ea typeface="Arial"/>
                <a:cs typeface="Arial"/>
                <a:sym typeface="Arial"/>
              </a:rPr>
              <a:t/>
            </a:r>
            <a:br>
              <a:rPr lang="en-US" sz="2000" b="0" i="0" u="none" strike="noStrike" cap="none" dirty="0">
                <a:solidFill>
                  <a:schemeClr val="dk1"/>
                </a:solidFill>
                <a:latin typeface="Arial"/>
                <a:ea typeface="Arial"/>
                <a:cs typeface="Arial"/>
                <a:sym typeface="Arial"/>
              </a:rPr>
            </a:br>
            <a:endParaRPr lang="en-US" sz="2000" b="0" i="0" u="none" strike="noStrike" cap="none" dirty="0">
              <a:solidFill>
                <a:schemeClr val="dk1"/>
              </a:solidFill>
              <a:latin typeface="Arial"/>
              <a:ea typeface="Arial"/>
              <a:cs typeface="Arial"/>
              <a:sym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139744" y="1397599"/>
            <a:ext cx="5303877" cy="3977908"/>
          </a:xfrm>
          <a:prstGeom prst="rect">
            <a:avLst/>
          </a:prstGeom>
        </p:spPr>
      </p:pic>
      <p:cxnSp>
        <p:nvCxnSpPr>
          <p:cNvPr id="5" name="Straight Arrow Connector 4"/>
          <p:cNvCxnSpPr/>
          <p:nvPr/>
        </p:nvCxnSpPr>
        <p:spPr>
          <a:xfrm flipH="1">
            <a:off x="2587925" y="4106174"/>
            <a:ext cx="2053086" cy="50033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1" name="Straight Arrow Connector 10"/>
          <p:cNvCxnSpPr/>
          <p:nvPr/>
        </p:nvCxnSpPr>
        <p:spPr>
          <a:xfrm flipV="1">
            <a:off x="6504317" y="2258098"/>
            <a:ext cx="2674189" cy="60008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p:cNvCxnSpPr/>
          <p:nvPr/>
        </p:nvCxnSpPr>
        <p:spPr>
          <a:xfrm>
            <a:off x="5520906" y="4161410"/>
            <a:ext cx="3657600" cy="73839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a:xfrm>
            <a:off x="1211928" y="4574774"/>
            <a:ext cx="1284056" cy="584775"/>
          </a:xfrm>
          <a:prstGeom prst="rect">
            <a:avLst/>
          </a:prstGeom>
          <a:noFill/>
        </p:spPr>
        <p:txBody>
          <a:bodyPr wrap="square" rtlCol="0">
            <a:spAutoFit/>
          </a:bodyPr>
          <a:lstStyle/>
          <a:p>
            <a:pPr algn="ctr"/>
            <a:r>
              <a:rPr lang="en-US" altLang="zh-CN" sz="1600" dirty="0" smtClean="0"/>
              <a:t>MPU-9250</a:t>
            </a:r>
          </a:p>
          <a:p>
            <a:pPr algn="ctr"/>
            <a:r>
              <a:rPr lang="en-US" sz="1600" dirty="0" smtClean="0"/>
              <a:t>(IMU)</a:t>
            </a:r>
            <a:endParaRPr lang="en-US" sz="1600" dirty="0"/>
          </a:p>
        </p:txBody>
      </p:sp>
      <p:sp>
        <p:nvSpPr>
          <p:cNvPr id="18" name="TextBox 17"/>
          <p:cNvSpPr txBox="1"/>
          <p:nvPr/>
        </p:nvSpPr>
        <p:spPr>
          <a:xfrm>
            <a:off x="9207334" y="1833230"/>
            <a:ext cx="1817223" cy="584775"/>
          </a:xfrm>
          <a:prstGeom prst="rect">
            <a:avLst/>
          </a:prstGeom>
          <a:noFill/>
        </p:spPr>
        <p:txBody>
          <a:bodyPr wrap="square" rtlCol="0">
            <a:spAutoFit/>
          </a:bodyPr>
          <a:lstStyle/>
          <a:p>
            <a:pPr algn="ctr"/>
            <a:r>
              <a:rPr lang="en-US" altLang="zh-CN" sz="1600" dirty="0" smtClean="0"/>
              <a:t>Metro Mini 328</a:t>
            </a:r>
          </a:p>
          <a:p>
            <a:pPr algn="ctr"/>
            <a:r>
              <a:rPr lang="en-US" sz="1600" dirty="0" smtClean="0"/>
              <a:t>(Microcontroller)</a:t>
            </a:r>
            <a:endParaRPr lang="en-US" sz="1600" dirty="0"/>
          </a:p>
        </p:txBody>
      </p:sp>
      <p:sp>
        <p:nvSpPr>
          <p:cNvPr id="19" name="TextBox 18"/>
          <p:cNvSpPr txBox="1"/>
          <p:nvPr/>
        </p:nvSpPr>
        <p:spPr>
          <a:xfrm>
            <a:off x="9178506" y="4664727"/>
            <a:ext cx="1817223" cy="338554"/>
          </a:xfrm>
          <a:prstGeom prst="rect">
            <a:avLst/>
          </a:prstGeom>
          <a:noFill/>
        </p:spPr>
        <p:txBody>
          <a:bodyPr wrap="square" rtlCol="0">
            <a:spAutoFit/>
          </a:bodyPr>
          <a:lstStyle/>
          <a:p>
            <a:pPr algn="ctr"/>
            <a:r>
              <a:rPr lang="en-US" altLang="zh-CN" sz="1600" dirty="0" smtClean="0"/>
              <a:t>I2C Protocol Pins</a:t>
            </a:r>
            <a:endParaRPr lang="en-US" sz="1600" dirty="0"/>
          </a:p>
        </p:txBody>
      </p:sp>
    </p:spTree>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Shape 362"/>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a:spcBef>
                <a:spcPts val="0"/>
              </a:spcBef>
              <a:buNone/>
            </a:pPr>
            <a:r>
              <a:rPr lang="en-US"/>
              <a:t>Connected two IMUs to microcontroller via single I2C bus</a:t>
            </a:r>
          </a:p>
        </p:txBody>
      </p:sp>
      <p:sp>
        <p:nvSpPr>
          <p:cNvPr id="363" name="Shape 363"/>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a:t>Rapid prototyping via breadboard</a:t>
            </a:r>
          </a:p>
        </p:txBody>
      </p:sp>
    </p:spTree>
    <p:extLst>
      <p:ext uri="{BB962C8B-B14F-4D97-AF65-F5344CB8AC3E}">
        <p14:creationId xmlns:p14="http://schemas.microsoft.com/office/powerpoint/2010/main" val="14508948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Shape 369"/>
          <p:cNvPicPr preferRelativeResize="0"/>
          <p:nvPr/>
        </p:nvPicPr>
        <p:blipFill>
          <a:blip r:embed="rId3">
            <a:alphaModFix/>
          </a:blip>
          <a:stretch>
            <a:fillRect/>
          </a:stretch>
        </p:blipFill>
        <p:spPr>
          <a:xfrm>
            <a:off x="0" y="0"/>
            <a:ext cx="12191995" cy="6858000"/>
          </a:xfrm>
          <a:prstGeom prst="rect">
            <a:avLst/>
          </a:prstGeom>
          <a:noFill/>
          <a:ln>
            <a:noFill/>
          </a:ln>
        </p:spPr>
      </p:pic>
    </p:spTree>
    <p:extLst>
      <p:ext uri="{BB962C8B-B14F-4D97-AF65-F5344CB8AC3E}">
        <p14:creationId xmlns:p14="http://schemas.microsoft.com/office/powerpoint/2010/main" val="24342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Shape 375"/>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a:spcBef>
                <a:spcPts val="0"/>
              </a:spcBef>
              <a:buNone/>
            </a:pPr>
            <a:r>
              <a:rPr lang="en-US"/>
              <a:t>Initialized/calibrated IMUs at startup to improve accuracy</a:t>
            </a:r>
          </a:p>
        </p:txBody>
      </p:sp>
      <p:sp>
        <p:nvSpPr>
          <p:cNvPr id="376" name="Shape 376"/>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a:t>Sample at-rest readings from both gyro and accelerometer after device initialization.</a:t>
            </a:r>
          </a:p>
          <a:p>
            <a:pPr marL="0" lvl="0" indent="0" rtl="0">
              <a:spcBef>
                <a:spcPts val="0"/>
              </a:spcBef>
              <a:buNone/>
            </a:pPr>
            <a:endParaRPr/>
          </a:p>
          <a:p>
            <a:pPr lvl="0" rtl="0">
              <a:spcBef>
                <a:spcPts val="0"/>
              </a:spcBef>
            </a:pPr>
            <a:r>
              <a:rPr lang="en-US"/>
              <a:t>Calculate average offsets</a:t>
            </a:r>
          </a:p>
          <a:p>
            <a:pPr marL="0" lvl="0" indent="0" rtl="0">
              <a:spcBef>
                <a:spcPts val="0"/>
              </a:spcBef>
              <a:buNone/>
            </a:pPr>
            <a:endParaRPr/>
          </a:p>
          <a:p>
            <a:pPr lvl="0" rtl="0">
              <a:spcBef>
                <a:spcPts val="0"/>
              </a:spcBef>
            </a:pPr>
            <a:r>
              <a:rPr lang="en-US"/>
              <a:t>Store offsets in accelerometer and gyro bias registers</a:t>
            </a:r>
          </a:p>
        </p:txBody>
      </p:sp>
    </p:spTree>
    <p:extLst>
      <p:ext uri="{BB962C8B-B14F-4D97-AF65-F5344CB8AC3E}">
        <p14:creationId xmlns:p14="http://schemas.microsoft.com/office/powerpoint/2010/main" val="88542422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Shape 382"/>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rtl="0">
              <a:spcBef>
                <a:spcPts val="0"/>
              </a:spcBef>
              <a:buNone/>
            </a:pPr>
            <a:r>
              <a:rPr lang="en-US"/>
              <a:t>Configured each IMU to act as master to their external sensors</a:t>
            </a:r>
          </a:p>
        </p:txBody>
      </p:sp>
      <p:sp>
        <p:nvSpPr>
          <p:cNvPr id="383" name="Shape 383"/>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a:t>Configure the IMU to act as Master to external sensors</a:t>
            </a:r>
          </a:p>
          <a:p>
            <a:pPr marL="0" lvl="0" indent="0" rtl="0">
              <a:spcBef>
                <a:spcPts val="0"/>
              </a:spcBef>
              <a:buNone/>
            </a:pPr>
            <a:endParaRPr/>
          </a:p>
          <a:p>
            <a:pPr lvl="0" rtl="0">
              <a:spcBef>
                <a:spcPts val="0"/>
              </a:spcBef>
            </a:pPr>
            <a:r>
              <a:rPr lang="en-US"/>
              <a:t>Setup addresses, registers and controls for each sensor</a:t>
            </a:r>
          </a:p>
          <a:p>
            <a:pPr marL="0" lvl="0" indent="0" rtl="0">
              <a:spcBef>
                <a:spcPts val="0"/>
              </a:spcBef>
              <a:buNone/>
            </a:pPr>
            <a:endParaRPr/>
          </a:p>
          <a:p>
            <a:pPr lvl="0" rtl="0">
              <a:spcBef>
                <a:spcPts val="0"/>
              </a:spcBef>
            </a:pPr>
            <a:r>
              <a:rPr lang="en-US"/>
              <a:t>Differences between magnetometer and other sensors</a:t>
            </a:r>
          </a:p>
        </p:txBody>
      </p:sp>
    </p:spTree>
    <p:extLst>
      <p:ext uri="{BB962C8B-B14F-4D97-AF65-F5344CB8AC3E}">
        <p14:creationId xmlns:p14="http://schemas.microsoft.com/office/powerpoint/2010/main" val="10032790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Shape 389"/>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rtl="0">
              <a:spcBef>
                <a:spcPts val="0"/>
              </a:spcBef>
              <a:buNone/>
            </a:pPr>
            <a:r>
              <a:rPr lang="en-US"/>
              <a:t>Retrieved accelerometer, gyroscope and magnetometer data from each IMU</a:t>
            </a:r>
          </a:p>
        </p:txBody>
      </p:sp>
      <p:sp>
        <p:nvSpPr>
          <p:cNvPr id="390" name="Shape 390"/>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a:t>Used 3.3v digital logic pins on microcontroller to adjust IMU address</a:t>
            </a:r>
          </a:p>
          <a:p>
            <a:pPr marL="0" lvl="0" indent="0" rtl="0">
              <a:spcBef>
                <a:spcPts val="0"/>
              </a:spcBef>
              <a:buNone/>
            </a:pPr>
            <a:endParaRPr/>
          </a:p>
          <a:p>
            <a:pPr lvl="0" rtl="0">
              <a:spcBef>
                <a:spcPts val="0"/>
              </a:spcBef>
            </a:pPr>
            <a:r>
              <a:rPr lang="en-US"/>
              <a:t>Followed I2C when accessing individual IMUs</a:t>
            </a:r>
          </a:p>
          <a:p>
            <a:pPr marL="0" lvl="0" indent="0" rtl="0">
              <a:spcBef>
                <a:spcPts val="0"/>
              </a:spcBef>
              <a:buNone/>
            </a:pPr>
            <a:endParaRPr/>
          </a:p>
          <a:p>
            <a:pPr lvl="0" rtl="0">
              <a:spcBef>
                <a:spcPts val="0"/>
              </a:spcBef>
            </a:pPr>
            <a:r>
              <a:rPr lang="en-US"/>
              <a:t>Serial communication via arduino Wire library</a:t>
            </a:r>
          </a:p>
          <a:p>
            <a:pPr marL="0" lvl="0" indent="0" rtl="0">
              <a:spcBef>
                <a:spcPts val="0"/>
              </a:spcBef>
              <a:buNone/>
            </a:pPr>
            <a:endParaRPr/>
          </a:p>
          <a:p>
            <a:pPr lvl="0" rtl="0">
              <a:spcBef>
                <a:spcPts val="0"/>
              </a:spcBef>
            </a:pPr>
            <a:r>
              <a:rPr lang="en-US"/>
              <a:t>Data retrieval following IMU specifications</a:t>
            </a:r>
          </a:p>
        </p:txBody>
      </p:sp>
    </p:spTree>
    <p:extLst>
      <p:ext uri="{BB962C8B-B14F-4D97-AF65-F5344CB8AC3E}">
        <p14:creationId xmlns:p14="http://schemas.microsoft.com/office/powerpoint/2010/main" val="6683338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Shape 396"/>
          <p:cNvPicPr preferRelativeResize="0"/>
          <p:nvPr/>
        </p:nvPicPr>
        <p:blipFill>
          <a:blip r:embed="rId3">
            <a:alphaModFix/>
          </a:blip>
          <a:stretch>
            <a:fillRect/>
          </a:stretch>
        </p:blipFill>
        <p:spPr>
          <a:xfrm>
            <a:off x="0" y="0"/>
            <a:ext cx="12192001" cy="6857999"/>
          </a:xfrm>
          <a:prstGeom prst="rect">
            <a:avLst/>
          </a:prstGeom>
          <a:noFill/>
          <a:ln>
            <a:noFill/>
          </a:ln>
        </p:spPr>
      </p:pic>
    </p:spTree>
    <p:extLst>
      <p:ext uri="{BB962C8B-B14F-4D97-AF65-F5344CB8AC3E}">
        <p14:creationId xmlns:p14="http://schemas.microsoft.com/office/powerpoint/2010/main" val="16457972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Shape 402"/>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a:spcBef>
                <a:spcPts val="0"/>
              </a:spcBef>
              <a:buNone/>
            </a:pPr>
            <a:r>
              <a:rPr lang="en-US"/>
              <a:t>Converted IMU sensor data to quaternions with the Sebastian Madgwick filter fusion algorithm</a:t>
            </a:r>
          </a:p>
        </p:txBody>
      </p:sp>
      <p:sp>
        <p:nvSpPr>
          <p:cNvPr id="403" name="Shape 403"/>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a:t>Quaternion-based estimate of device orientation by fusing sensor data</a:t>
            </a:r>
          </a:p>
          <a:p>
            <a:pPr marL="0" lvl="0" indent="0" rtl="0">
              <a:spcBef>
                <a:spcPts val="0"/>
              </a:spcBef>
              <a:buNone/>
            </a:pPr>
            <a:endParaRPr/>
          </a:p>
          <a:p>
            <a:pPr lvl="0" rtl="0">
              <a:spcBef>
                <a:spcPts val="0"/>
              </a:spcBef>
            </a:pPr>
            <a:r>
              <a:rPr lang="en-US"/>
              <a:t>Open source via xioTechnologies</a:t>
            </a:r>
          </a:p>
        </p:txBody>
      </p:sp>
    </p:spTree>
    <p:extLst>
      <p:ext uri="{BB962C8B-B14F-4D97-AF65-F5344CB8AC3E}">
        <p14:creationId xmlns:p14="http://schemas.microsoft.com/office/powerpoint/2010/main" val="89904864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Shape 409"/>
          <p:cNvSpPr txBox="1">
            <a:spLocks noGrp="1"/>
          </p:cNvSpPr>
          <p:nvPr>
            <p:ph type="title"/>
          </p:nvPr>
        </p:nvSpPr>
        <p:spPr>
          <a:xfrm>
            <a:off x="1295400" y="503852"/>
            <a:ext cx="9601200" cy="1142399"/>
          </a:xfrm>
          <a:prstGeom prst="rect">
            <a:avLst/>
          </a:prstGeom>
        </p:spPr>
        <p:txBody>
          <a:bodyPr lIns="91425" tIns="91425" rIns="91425" bIns="91425" anchor="b" anchorCtr="0">
            <a:noAutofit/>
          </a:bodyPr>
          <a:lstStyle/>
          <a:p>
            <a:pPr lvl="0">
              <a:spcBef>
                <a:spcPts val="0"/>
              </a:spcBef>
              <a:buNone/>
            </a:pPr>
            <a:r>
              <a:rPr lang="en-US"/>
              <a:t>Found difference between the two IMUs</a:t>
            </a:r>
          </a:p>
        </p:txBody>
      </p:sp>
      <p:sp>
        <p:nvSpPr>
          <p:cNvPr id="410" name="Shape 410"/>
          <p:cNvSpPr txBox="1">
            <a:spLocks noGrp="1"/>
          </p:cNvSpPr>
          <p:nvPr>
            <p:ph type="body" idx="1"/>
          </p:nvPr>
        </p:nvSpPr>
        <p:spPr>
          <a:xfrm>
            <a:off x="1295400" y="1981200"/>
            <a:ext cx="9601200" cy="3810000"/>
          </a:xfrm>
          <a:prstGeom prst="rect">
            <a:avLst/>
          </a:prstGeom>
        </p:spPr>
        <p:txBody>
          <a:bodyPr lIns="91425" tIns="91425" rIns="91425" bIns="91425" anchor="t" anchorCtr="0">
            <a:noAutofit/>
          </a:bodyPr>
          <a:lstStyle/>
          <a:p>
            <a:pPr lvl="0" rtl="0">
              <a:spcBef>
                <a:spcPts val="0"/>
              </a:spcBef>
            </a:pPr>
            <a:r>
              <a:rPr lang="en-US"/>
              <a:t>Difference = q1 * Inverse(q2)</a:t>
            </a:r>
          </a:p>
        </p:txBody>
      </p:sp>
    </p:spTree>
    <p:extLst>
      <p:ext uri="{BB962C8B-B14F-4D97-AF65-F5344CB8AC3E}">
        <p14:creationId xmlns:p14="http://schemas.microsoft.com/office/powerpoint/2010/main" val="70426396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2" name="Title 1"/>
          <p:cNvSpPr>
            <a:spLocks noGrp="1"/>
          </p:cNvSpPr>
          <p:nvPr>
            <p:ph type="title"/>
          </p:nvPr>
        </p:nvSpPr>
        <p:spPr>
          <a:xfrm>
            <a:off x="1916502" y="2367157"/>
            <a:ext cx="7348268" cy="1142385"/>
          </a:xfrm>
        </p:spPr>
        <p:txBody>
          <a:bodyPr/>
          <a:lstStyle/>
          <a:p>
            <a:r>
              <a:rPr lang="en-US" sz="4800" dirty="0" smtClean="0"/>
              <a:t>Thank you for listening!</a:t>
            </a:r>
            <a:endParaRPr lang="en-US" sz="4800" dirty="0"/>
          </a:p>
        </p:txBody>
      </p:sp>
    </p:spTree>
    <p:extLst>
      <p:ext uri="{BB962C8B-B14F-4D97-AF65-F5344CB8AC3E}">
        <p14:creationId xmlns:p14="http://schemas.microsoft.com/office/powerpoint/2010/main" val="20774750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402" name="Shape 402"/>
          <p:cNvSpPr txBox="1"/>
          <p:nvPr/>
        </p:nvSpPr>
        <p:spPr>
          <a:xfrm>
            <a:off x="6007444" y="5506598"/>
            <a:ext cx="4363994" cy="3809998"/>
          </a:xfrm>
          <a:prstGeom prst="rect">
            <a:avLst/>
          </a:prstGeom>
          <a:noFill/>
          <a:ln>
            <a:noFill/>
          </a:ln>
        </p:spPr>
        <p:txBody>
          <a:bodyPr lIns="91425" tIns="45700" rIns="91425" bIns="45700" anchor="t" anchorCtr="0">
            <a:noAutofit/>
          </a:bodyPr>
          <a:lstStyle/>
          <a:p>
            <a:pPr marL="0" marR="0" lvl="0" indent="0" algn="l" rtl="0">
              <a:lnSpc>
                <a:spcPct val="90000"/>
              </a:lnSpc>
              <a:spcBef>
                <a:spcPts val="1800"/>
              </a:spcBef>
              <a:buClr>
                <a:schemeClr val="accent1"/>
              </a:buClr>
              <a:buSzPct val="25000"/>
              <a:buFont typeface="Arial"/>
              <a:buNone/>
            </a:pPr>
            <a:r>
              <a:rPr lang="en-US" sz="2000" b="0" i="0" u="none" strike="noStrike" cap="none" dirty="0">
                <a:solidFill>
                  <a:schemeClr val="dk1"/>
                </a:solidFill>
                <a:latin typeface="Arial"/>
                <a:ea typeface="Arial"/>
                <a:cs typeface="Arial"/>
                <a:sym typeface="Arial"/>
              </a:rPr>
              <a:t/>
            </a:r>
            <a:br>
              <a:rPr lang="en-US" sz="2000" b="0" i="0" u="none" strike="noStrike" cap="none" dirty="0">
                <a:solidFill>
                  <a:schemeClr val="dk1"/>
                </a:solidFill>
                <a:latin typeface="Arial"/>
                <a:ea typeface="Arial"/>
                <a:cs typeface="Arial"/>
                <a:sym typeface="Arial"/>
              </a:rPr>
            </a:br>
            <a:endParaRPr lang="en-US" sz="2000" b="0" i="0" u="none" strike="noStrike" cap="none" dirty="0">
              <a:solidFill>
                <a:schemeClr val="dk1"/>
              </a:solidFill>
              <a:latin typeface="Arial"/>
              <a:ea typeface="Arial"/>
              <a:cs typeface="Arial"/>
              <a:sym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7859" y="203886"/>
            <a:ext cx="10179170" cy="6361981"/>
          </a:xfrm>
          <a:prstGeom prst="rect">
            <a:avLst/>
          </a:prstGeom>
        </p:spPr>
      </p:pic>
    </p:spTree>
    <p:extLst>
      <p:ext uri="{BB962C8B-B14F-4D97-AF65-F5344CB8AC3E}">
        <p14:creationId xmlns:p14="http://schemas.microsoft.com/office/powerpoint/2010/main" val="781372510"/>
      </p:ext>
    </p:extLst>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171675" y="155276"/>
            <a:ext cx="9601200" cy="720007"/>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Arial"/>
              <a:buNone/>
            </a:pPr>
            <a:r>
              <a:rPr lang="en-US" sz="3200" b="1" i="0" u="none" strike="noStrike" cap="none" dirty="0" smtClean="0">
                <a:solidFill>
                  <a:schemeClr val="accent1"/>
                </a:solidFill>
                <a:latin typeface="Arial"/>
                <a:ea typeface="Arial"/>
                <a:cs typeface="Arial"/>
                <a:sym typeface="Arial"/>
              </a:rPr>
              <a:t>Roger’s Leftover</a:t>
            </a:r>
            <a:endParaRPr lang="en-US" sz="3200" b="1" i="0" u="none" strike="noStrike" cap="none" dirty="0">
              <a:solidFill>
                <a:schemeClr val="accent1"/>
              </a:solidFill>
              <a:latin typeface="Arial"/>
              <a:ea typeface="Arial"/>
              <a:cs typeface="Arial"/>
              <a:sym typeface="Arial"/>
            </a:endParaRPr>
          </a:p>
        </p:txBody>
      </p:sp>
      <p:sp>
        <p:nvSpPr>
          <p:cNvPr id="402" name="Shape 402"/>
          <p:cNvSpPr txBox="1"/>
          <p:nvPr/>
        </p:nvSpPr>
        <p:spPr>
          <a:xfrm>
            <a:off x="6007444" y="5506598"/>
            <a:ext cx="4363994" cy="3809998"/>
          </a:xfrm>
          <a:prstGeom prst="rect">
            <a:avLst/>
          </a:prstGeom>
          <a:noFill/>
          <a:ln>
            <a:noFill/>
          </a:ln>
        </p:spPr>
        <p:txBody>
          <a:bodyPr lIns="91425" tIns="45700" rIns="91425" bIns="45700" anchor="t" anchorCtr="0">
            <a:noAutofit/>
          </a:bodyPr>
          <a:lstStyle/>
          <a:p>
            <a:pPr marL="0" marR="0" lvl="0" indent="0" algn="l" rtl="0">
              <a:lnSpc>
                <a:spcPct val="90000"/>
              </a:lnSpc>
              <a:spcBef>
                <a:spcPts val="1800"/>
              </a:spcBef>
              <a:buClr>
                <a:schemeClr val="accent1"/>
              </a:buClr>
              <a:buSzPct val="25000"/>
              <a:buFont typeface="Arial"/>
              <a:buNone/>
            </a:pPr>
            <a:r>
              <a:rPr lang="en-US" sz="2000" b="0" i="0" u="none" strike="noStrike" cap="none" dirty="0">
                <a:solidFill>
                  <a:schemeClr val="dk1"/>
                </a:solidFill>
                <a:latin typeface="Arial"/>
                <a:ea typeface="Arial"/>
                <a:cs typeface="Arial"/>
                <a:sym typeface="Arial"/>
              </a:rPr>
              <a:t/>
            </a:r>
            <a:br>
              <a:rPr lang="en-US" sz="2000" b="0" i="0" u="none" strike="noStrike" cap="none" dirty="0">
                <a:solidFill>
                  <a:schemeClr val="dk1"/>
                </a:solidFill>
                <a:latin typeface="Arial"/>
                <a:ea typeface="Arial"/>
                <a:cs typeface="Arial"/>
                <a:sym typeface="Arial"/>
              </a:rPr>
            </a:br>
            <a:endParaRPr lang="en-US" sz="2000" b="0" i="0" u="none" strike="noStrike" cap="none" dirty="0">
              <a:solidFill>
                <a:schemeClr val="dk1"/>
              </a:solidFill>
              <a:latin typeface="Arial"/>
              <a:ea typeface="Arial"/>
              <a:cs typeface="Arial"/>
              <a:sym typeface="Arial"/>
            </a:endParaRPr>
          </a:p>
        </p:txBody>
      </p:sp>
      <p:sp>
        <p:nvSpPr>
          <p:cNvPr id="2" name="Text Placeholder 1"/>
          <p:cNvSpPr>
            <a:spLocks noGrp="1"/>
          </p:cNvSpPr>
          <p:nvPr>
            <p:ph type="body" idx="1"/>
          </p:nvPr>
        </p:nvSpPr>
        <p:spPr>
          <a:xfrm>
            <a:off x="1206844" y="1696600"/>
            <a:ext cx="9601200" cy="3809998"/>
          </a:xfrm>
        </p:spPr>
        <p:txBody>
          <a:bodyPr/>
          <a:lstStyle/>
          <a:p>
            <a:r>
              <a:rPr lang="en-US" sz="2800" dirty="0"/>
              <a:t>Add multiple IMUs onto </a:t>
            </a:r>
            <a:r>
              <a:rPr lang="en-US" altLang="zh-CN" sz="2800" dirty="0" smtClean="0"/>
              <a:t>a</a:t>
            </a:r>
            <a:r>
              <a:rPr lang="zh-CN" altLang="en-US" sz="2800" dirty="0" smtClean="0"/>
              <a:t> </a:t>
            </a:r>
            <a:r>
              <a:rPr lang="en-US" sz="2800" dirty="0" smtClean="0"/>
              <a:t>single microcontroller</a:t>
            </a:r>
          </a:p>
          <a:p>
            <a:r>
              <a:rPr lang="en-US" sz="2800" dirty="0"/>
              <a:t>Get precise error of all IMUs/ </a:t>
            </a:r>
            <a:r>
              <a:rPr lang="en-US" sz="2800" dirty="0" smtClean="0"/>
              <a:t>sensors</a:t>
            </a:r>
          </a:p>
          <a:p>
            <a:r>
              <a:rPr lang="en-US" sz="2800" dirty="0"/>
              <a:t>Develop an alignment algorithm for aligning a group of quaternion data</a:t>
            </a:r>
            <a:r>
              <a:rPr lang="en-US" sz="2800" dirty="0" smtClean="0"/>
              <a:t>.</a:t>
            </a:r>
          </a:p>
          <a:p>
            <a:r>
              <a:rPr lang="en-US" sz="2800" dirty="0"/>
              <a:t>Develop demonstration interface.</a:t>
            </a:r>
          </a:p>
        </p:txBody>
      </p:sp>
    </p:spTree>
    <p:extLst>
      <p:ext uri="{BB962C8B-B14F-4D97-AF65-F5344CB8AC3E}">
        <p14:creationId xmlns:p14="http://schemas.microsoft.com/office/powerpoint/2010/main" val="2009564870"/>
      </p:ext>
    </p:extLst>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206180" y="345057"/>
            <a:ext cx="9601200" cy="624800"/>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Arial"/>
              <a:buNone/>
            </a:pPr>
            <a:r>
              <a:rPr lang="en-US" sz="3200" b="1" i="0" u="none" strike="noStrike" cap="none" dirty="0" smtClean="0">
                <a:solidFill>
                  <a:schemeClr val="accent1"/>
                </a:solidFill>
                <a:latin typeface="Arial"/>
                <a:ea typeface="Arial"/>
                <a:cs typeface="Arial"/>
                <a:sym typeface="Arial"/>
              </a:rPr>
              <a:t>Roger’s Problems</a:t>
            </a:r>
            <a:endParaRPr lang="en-US" sz="3200" b="1" i="0" u="none" strike="noStrike" cap="none" dirty="0">
              <a:solidFill>
                <a:schemeClr val="accent1"/>
              </a:solidFill>
              <a:latin typeface="Arial"/>
              <a:ea typeface="Arial"/>
              <a:cs typeface="Arial"/>
              <a:sym typeface="Arial"/>
            </a:endParaRPr>
          </a:p>
        </p:txBody>
      </p:sp>
      <p:sp>
        <p:nvSpPr>
          <p:cNvPr id="402" name="Shape 402"/>
          <p:cNvSpPr txBox="1"/>
          <p:nvPr/>
        </p:nvSpPr>
        <p:spPr>
          <a:xfrm>
            <a:off x="6007444" y="5506598"/>
            <a:ext cx="4363994" cy="3809998"/>
          </a:xfrm>
          <a:prstGeom prst="rect">
            <a:avLst/>
          </a:prstGeom>
          <a:noFill/>
          <a:ln>
            <a:noFill/>
          </a:ln>
        </p:spPr>
        <p:txBody>
          <a:bodyPr lIns="91425" tIns="45700" rIns="91425" bIns="45700" anchor="t" anchorCtr="0">
            <a:noAutofit/>
          </a:bodyPr>
          <a:lstStyle/>
          <a:p>
            <a:pPr marL="0" marR="0" lvl="0" indent="0" algn="l" rtl="0">
              <a:lnSpc>
                <a:spcPct val="90000"/>
              </a:lnSpc>
              <a:spcBef>
                <a:spcPts val="1800"/>
              </a:spcBef>
              <a:buClr>
                <a:schemeClr val="accent1"/>
              </a:buClr>
              <a:buSzPct val="25000"/>
              <a:buFont typeface="Arial"/>
              <a:buNone/>
            </a:pPr>
            <a:r>
              <a:rPr lang="en-US" sz="2000" b="0" i="0" u="none" strike="noStrike" cap="none" dirty="0">
                <a:solidFill>
                  <a:schemeClr val="dk1"/>
                </a:solidFill>
                <a:latin typeface="Arial"/>
                <a:ea typeface="Arial"/>
                <a:cs typeface="Arial"/>
                <a:sym typeface="Arial"/>
              </a:rPr>
              <a:t/>
            </a:r>
            <a:br>
              <a:rPr lang="en-US" sz="2000" b="0" i="0" u="none" strike="noStrike" cap="none" dirty="0">
                <a:solidFill>
                  <a:schemeClr val="dk1"/>
                </a:solidFill>
                <a:latin typeface="Arial"/>
                <a:ea typeface="Arial"/>
                <a:cs typeface="Arial"/>
                <a:sym typeface="Arial"/>
              </a:rPr>
            </a:br>
            <a:endParaRPr lang="en-US" sz="2000" b="0" i="0" u="none" strike="noStrike" cap="none" dirty="0">
              <a:solidFill>
                <a:schemeClr val="dk1"/>
              </a:solidFill>
              <a:latin typeface="Arial"/>
              <a:ea typeface="Arial"/>
              <a:cs typeface="Arial"/>
              <a:sym typeface="Arial"/>
            </a:endParaRPr>
          </a:p>
        </p:txBody>
      </p:sp>
      <p:sp>
        <p:nvSpPr>
          <p:cNvPr id="3" name="Rectangle 2"/>
          <p:cNvSpPr/>
          <p:nvPr/>
        </p:nvSpPr>
        <p:spPr>
          <a:xfrm>
            <a:off x="206180" y="1232609"/>
            <a:ext cx="7350560" cy="523220"/>
          </a:xfrm>
          <a:prstGeom prst="rect">
            <a:avLst/>
          </a:prstGeom>
        </p:spPr>
        <p:txBody>
          <a:bodyPr wrap="square">
            <a:spAutoFit/>
          </a:bodyPr>
          <a:lstStyle/>
          <a:p>
            <a:r>
              <a:rPr lang="en-US" sz="2800" dirty="0"/>
              <a:t>Knowing the actual error of the IMU/sensors. </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89710" y="1881111"/>
            <a:ext cx="4160328" cy="4045955"/>
          </a:xfrm>
          <a:prstGeom prst="rect">
            <a:avLst/>
          </a:prstGeom>
        </p:spPr>
      </p:pic>
    </p:spTree>
    <p:extLst>
      <p:ext uri="{BB962C8B-B14F-4D97-AF65-F5344CB8AC3E}">
        <p14:creationId xmlns:p14="http://schemas.microsoft.com/office/powerpoint/2010/main" val="279193084"/>
      </p:ext>
    </p:extLst>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206180" y="345057"/>
            <a:ext cx="9601200" cy="624800"/>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Arial"/>
              <a:buNone/>
            </a:pPr>
            <a:r>
              <a:rPr lang="en-US" dirty="0" smtClean="0"/>
              <a:t>Solution</a:t>
            </a:r>
            <a:endParaRPr lang="en-US" sz="3200" b="1" i="0" u="none" strike="noStrike" cap="none" dirty="0">
              <a:solidFill>
                <a:schemeClr val="accent1"/>
              </a:solidFill>
              <a:latin typeface="Arial"/>
              <a:ea typeface="Arial"/>
              <a:cs typeface="Arial"/>
              <a:sym typeface="Arial"/>
            </a:endParaRPr>
          </a:p>
        </p:txBody>
      </p:sp>
      <p:sp>
        <p:nvSpPr>
          <p:cNvPr id="402" name="Shape 402"/>
          <p:cNvSpPr txBox="1"/>
          <p:nvPr/>
        </p:nvSpPr>
        <p:spPr>
          <a:xfrm>
            <a:off x="6007444" y="5506598"/>
            <a:ext cx="4363994" cy="3809998"/>
          </a:xfrm>
          <a:prstGeom prst="rect">
            <a:avLst/>
          </a:prstGeom>
          <a:noFill/>
          <a:ln>
            <a:noFill/>
          </a:ln>
        </p:spPr>
        <p:txBody>
          <a:bodyPr lIns="91425" tIns="45700" rIns="91425" bIns="45700" anchor="t" anchorCtr="0">
            <a:noAutofit/>
          </a:bodyPr>
          <a:lstStyle/>
          <a:p>
            <a:pPr marL="0" marR="0" lvl="0" indent="0" algn="l" rtl="0">
              <a:lnSpc>
                <a:spcPct val="90000"/>
              </a:lnSpc>
              <a:spcBef>
                <a:spcPts val="1800"/>
              </a:spcBef>
              <a:buClr>
                <a:schemeClr val="accent1"/>
              </a:buClr>
              <a:buSzPct val="25000"/>
              <a:buFont typeface="Arial"/>
              <a:buNone/>
            </a:pPr>
            <a:r>
              <a:rPr lang="en-US" sz="2000" b="0" i="0" u="none" strike="noStrike" cap="none" dirty="0">
                <a:solidFill>
                  <a:schemeClr val="dk1"/>
                </a:solidFill>
                <a:latin typeface="Arial"/>
                <a:ea typeface="Arial"/>
                <a:cs typeface="Arial"/>
                <a:sym typeface="Arial"/>
              </a:rPr>
              <a:t/>
            </a:r>
            <a:br>
              <a:rPr lang="en-US" sz="2000" b="0" i="0" u="none" strike="noStrike" cap="none" dirty="0">
                <a:solidFill>
                  <a:schemeClr val="dk1"/>
                </a:solidFill>
                <a:latin typeface="Arial"/>
                <a:ea typeface="Arial"/>
                <a:cs typeface="Arial"/>
                <a:sym typeface="Arial"/>
              </a:rPr>
            </a:br>
            <a:endParaRPr lang="en-US" sz="2000" b="0" i="0" u="none" strike="noStrike" cap="none" dirty="0">
              <a:solidFill>
                <a:schemeClr val="dk1"/>
              </a:solidFill>
              <a:latin typeface="Arial"/>
              <a:ea typeface="Arial"/>
              <a:cs typeface="Arial"/>
              <a:sym typeface="Arial"/>
            </a:endParaRPr>
          </a:p>
        </p:txBody>
      </p:sp>
      <p:sp>
        <p:nvSpPr>
          <p:cNvPr id="3" name="Rectangle 2"/>
          <p:cNvSpPr/>
          <p:nvPr/>
        </p:nvSpPr>
        <p:spPr>
          <a:xfrm>
            <a:off x="2456820" y="395847"/>
            <a:ext cx="7350560" cy="523220"/>
          </a:xfrm>
          <a:prstGeom prst="rect">
            <a:avLst/>
          </a:prstGeom>
        </p:spPr>
        <p:txBody>
          <a:bodyPr wrap="square">
            <a:spAutoFit/>
          </a:bodyPr>
          <a:lstStyle/>
          <a:p>
            <a:r>
              <a:rPr lang="en-US" sz="2800" dirty="0"/>
              <a:t>Knowing the actual error of the IMU/sensors.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88809" y="2079374"/>
            <a:ext cx="4603331" cy="3452499"/>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8538" y="1503957"/>
            <a:ext cx="5948767" cy="4460782"/>
          </a:xfrm>
          <a:prstGeom prst="rect">
            <a:avLst/>
          </a:prstGeom>
        </p:spPr>
      </p:pic>
    </p:spTree>
    <p:extLst>
      <p:ext uri="{BB962C8B-B14F-4D97-AF65-F5344CB8AC3E}">
        <p14:creationId xmlns:p14="http://schemas.microsoft.com/office/powerpoint/2010/main" val="805905713"/>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206179" y="155276"/>
            <a:ext cx="9601200" cy="590294"/>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Arial"/>
              <a:buNone/>
            </a:pPr>
            <a:r>
              <a:rPr lang="en-US" sz="3200" b="1" i="0" u="none" strike="noStrike" cap="none" dirty="0" smtClean="0">
                <a:solidFill>
                  <a:schemeClr val="accent1"/>
                </a:solidFill>
                <a:latin typeface="Arial"/>
                <a:ea typeface="Arial"/>
                <a:cs typeface="Arial"/>
                <a:sym typeface="Arial"/>
              </a:rPr>
              <a:t>Sensor Error Measurement Experimental Design</a:t>
            </a:r>
            <a:endParaRPr lang="en-US" sz="3200" b="1" i="0" u="none" strike="noStrike" cap="none" dirty="0">
              <a:solidFill>
                <a:schemeClr val="accent1"/>
              </a:solidFill>
              <a:latin typeface="Arial"/>
              <a:ea typeface="Arial"/>
              <a:cs typeface="Arial"/>
              <a:sym typeface="Arial"/>
            </a:endParaRPr>
          </a:p>
        </p:txBody>
      </p:sp>
      <p:sp>
        <p:nvSpPr>
          <p:cNvPr id="402" name="Shape 402"/>
          <p:cNvSpPr txBox="1"/>
          <p:nvPr/>
        </p:nvSpPr>
        <p:spPr>
          <a:xfrm>
            <a:off x="6007444" y="5506598"/>
            <a:ext cx="4363994" cy="3809998"/>
          </a:xfrm>
          <a:prstGeom prst="rect">
            <a:avLst/>
          </a:prstGeom>
          <a:noFill/>
          <a:ln>
            <a:noFill/>
          </a:ln>
        </p:spPr>
        <p:txBody>
          <a:bodyPr lIns="91425" tIns="45700" rIns="91425" bIns="45700" anchor="t" anchorCtr="0">
            <a:noAutofit/>
          </a:bodyPr>
          <a:lstStyle/>
          <a:p>
            <a:pPr marL="0" marR="0" lvl="0" indent="0" algn="l" rtl="0">
              <a:lnSpc>
                <a:spcPct val="90000"/>
              </a:lnSpc>
              <a:spcBef>
                <a:spcPts val="1800"/>
              </a:spcBef>
              <a:buClr>
                <a:schemeClr val="accent1"/>
              </a:buClr>
              <a:buSzPct val="25000"/>
              <a:buFont typeface="Arial"/>
              <a:buNone/>
            </a:pPr>
            <a:r>
              <a:rPr lang="en-US" sz="2000" b="0" i="0" u="none" strike="noStrike" cap="none" dirty="0">
                <a:solidFill>
                  <a:schemeClr val="dk1"/>
                </a:solidFill>
                <a:latin typeface="Arial"/>
                <a:ea typeface="Arial"/>
                <a:cs typeface="Arial"/>
                <a:sym typeface="Arial"/>
              </a:rPr>
              <a:t/>
            </a:r>
            <a:br>
              <a:rPr lang="en-US" sz="2000" b="0" i="0" u="none" strike="noStrike" cap="none" dirty="0">
                <a:solidFill>
                  <a:schemeClr val="dk1"/>
                </a:solidFill>
                <a:latin typeface="Arial"/>
                <a:ea typeface="Arial"/>
                <a:cs typeface="Arial"/>
                <a:sym typeface="Arial"/>
              </a:rPr>
            </a:br>
            <a:endParaRPr lang="en-US" sz="2000" b="0" i="0" u="none" strike="noStrike" cap="none" dirty="0">
              <a:solidFill>
                <a:schemeClr val="dk1"/>
              </a:solidFill>
              <a:latin typeface="Arial"/>
              <a:ea typeface="Arial"/>
              <a:cs typeface="Arial"/>
              <a:sym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7791" y="745570"/>
            <a:ext cx="7959306" cy="5969480"/>
          </a:xfrm>
          <a:prstGeom prst="rect">
            <a:avLst/>
          </a:prstGeom>
        </p:spPr>
      </p:pic>
    </p:spTree>
    <p:extLst>
      <p:ext uri="{BB962C8B-B14F-4D97-AF65-F5344CB8AC3E}">
        <p14:creationId xmlns:p14="http://schemas.microsoft.com/office/powerpoint/2010/main" val="1576745236"/>
      </p:ext>
    </p:extLst>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1206844" y="164218"/>
            <a:ext cx="9601200" cy="1142385"/>
          </a:xfrm>
          <a:prstGeom prst="rect">
            <a:avLst/>
          </a:prstGeom>
          <a:noFill/>
          <a:ln>
            <a:noFill/>
          </a:ln>
        </p:spPr>
        <p:txBody>
          <a:bodyPr lIns="91425" tIns="45700" rIns="91425" bIns="45700" anchor="b" anchorCtr="0">
            <a:noAutofit/>
          </a:bodyPr>
          <a:lstStyle/>
          <a:p>
            <a:pPr marL="0" marR="0" lvl="0" indent="0" algn="l" rtl="0">
              <a:lnSpc>
                <a:spcPct val="90000"/>
              </a:lnSpc>
              <a:spcBef>
                <a:spcPts val="0"/>
              </a:spcBef>
              <a:buClr>
                <a:schemeClr val="accent1"/>
              </a:buClr>
              <a:buSzPct val="25000"/>
              <a:buFont typeface="Arial"/>
              <a:buNone/>
            </a:pPr>
            <a:r>
              <a:rPr lang="en-US" sz="3200" b="1" i="0" u="none" strike="noStrike" cap="none" dirty="0" err="1">
                <a:solidFill>
                  <a:schemeClr val="accent1"/>
                </a:solidFill>
                <a:latin typeface="Arial"/>
                <a:ea typeface="Arial"/>
                <a:cs typeface="Arial"/>
                <a:sym typeface="Arial"/>
              </a:rPr>
              <a:t>Krisna’s</a:t>
            </a:r>
            <a:r>
              <a:rPr lang="en-US" sz="3200" b="1" i="0" u="none" strike="noStrike" cap="none" dirty="0">
                <a:solidFill>
                  <a:schemeClr val="accent1"/>
                </a:solidFill>
                <a:latin typeface="Arial"/>
                <a:ea typeface="Arial"/>
                <a:cs typeface="Arial"/>
                <a:sym typeface="Arial"/>
              </a:rPr>
              <a:t> Current Stage </a:t>
            </a:r>
          </a:p>
        </p:txBody>
      </p:sp>
      <p:sp>
        <p:nvSpPr>
          <p:cNvPr id="400" name="Shape 400"/>
          <p:cNvSpPr txBox="1">
            <a:spLocks noGrp="1"/>
          </p:cNvSpPr>
          <p:nvPr>
            <p:ph type="body" idx="1"/>
          </p:nvPr>
        </p:nvSpPr>
        <p:spPr>
          <a:xfrm>
            <a:off x="1295400" y="1497247"/>
            <a:ext cx="4363994" cy="3809998"/>
          </a:xfrm>
          <a:prstGeom prst="rect">
            <a:avLst/>
          </a:prstGeom>
          <a:noFill/>
          <a:ln>
            <a:noFill/>
          </a:ln>
        </p:spPr>
        <p:txBody>
          <a:bodyPr lIns="91425" tIns="45700" rIns="91425" bIns="45700" anchor="t" anchorCtr="0">
            <a:noAutofit/>
          </a:bodyPr>
          <a:lstStyle/>
          <a:p>
            <a:pPr marL="342900" indent="-342900">
              <a:spcBef>
                <a:spcPts val="0"/>
              </a:spcBef>
            </a:pPr>
            <a:r>
              <a:rPr lang="en-US" dirty="0"/>
              <a:t>I am at the stage of connecting the graphical user interface that I created in Visual Studio to the offset algorithm part of the software created in Arduino by my teammates.</a:t>
            </a:r>
          </a:p>
          <a:p>
            <a:pPr marL="342900" indent="-342900">
              <a:spcBef>
                <a:spcPts val="0"/>
              </a:spcBef>
            </a:pPr>
            <a:endParaRPr lang="en-US" dirty="0"/>
          </a:p>
          <a:p>
            <a:pPr marL="342900" indent="-342900">
              <a:spcBef>
                <a:spcPts val="0"/>
              </a:spcBef>
            </a:pPr>
            <a:r>
              <a:rPr lang="en-US" dirty="0"/>
              <a:t>The graphical user interface run smoothly and ready to be connected. </a:t>
            </a:r>
          </a:p>
          <a:p>
            <a:pPr marL="342900" indent="-342900">
              <a:spcBef>
                <a:spcPts val="0"/>
              </a:spcBef>
            </a:pPr>
            <a:endParaRPr lang="en-US" dirty="0"/>
          </a:p>
          <a:p>
            <a:pPr marL="342900" indent="-342900">
              <a:spcBef>
                <a:spcPts val="0"/>
              </a:spcBef>
            </a:pPr>
            <a:r>
              <a:rPr lang="en-US" dirty="0"/>
              <a:t>Will need to do the first user study with the clients. </a:t>
            </a:r>
          </a:p>
          <a:p>
            <a:pPr marL="342900" indent="-342900">
              <a:spcBef>
                <a:spcPts val="0"/>
              </a:spcBef>
            </a:pPr>
            <a:endParaRPr lang="en-US" dirty="0"/>
          </a:p>
          <a:p>
            <a:pPr lvl="0" indent="-228600">
              <a:spcBef>
                <a:spcPts val="0"/>
              </a:spcBef>
            </a:pPr>
            <a:endParaRPr sz="2000" b="0" i="0" u="none" strike="noStrike" cap="none" dirty="0">
              <a:solidFill>
                <a:schemeClr val="dk1"/>
              </a:solidFill>
              <a:latin typeface="Arial"/>
              <a:ea typeface="Arial"/>
              <a:cs typeface="Arial"/>
              <a:sym typeface="Arial"/>
            </a:endParaRPr>
          </a:p>
        </p:txBody>
      </p:sp>
      <p:sp>
        <p:nvSpPr>
          <p:cNvPr id="402" name="Shape 402"/>
          <p:cNvSpPr txBox="1"/>
          <p:nvPr/>
        </p:nvSpPr>
        <p:spPr>
          <a:xfrm>
            <a:off x="6007444" y="5506598"/>
            <a:ext cx="4363994" cy="3809998"/>
          </a:xfrm>
          <a:prstGeom prst="rect">
            <a:avLst/>
          </a:prstGeom>
          <a:noFill/>
          <a:ln>
            <a:noFill/>
          </a:ln>
        </p:spPr>
        <p:txBody>
          <a:bodyPr lIns="91425" tIns="45700" rIns="91425" bIns="45700" anchor="t" anchorCtr="0">
            <a:noAutofit/>
          </a:bodyPr>
          <a:lstStyle/>
          <a:p>
            <a:pPr marL="0" marR="0" lvl="0" indent="0" algn="l" rtl="0">
              <a:lnSpc>
                <a:spcPct val="90000"/>
              </a:lnSpc>
              <a:spcBef>
                <a:spcPts val="1800"/>
              </a:spcBef>
              <a:buClr>
                <a:schemeClr val="accent1"/>
              </a:buClr>
              <a:buSzPct val="25000"/>
              <a:buFont typeface="Arial"/>
              <a:buNone/>
            </a:pPr>
            <a:r>
              <a:rPr lang="en-US" sz="2000" b="0" i="0" u="none" strike="noStrike" cap="none" dirty="0">
                <a:solidFill>
                  <a:schemeClr val="dk1"/>
                </a:solidFill>
                <a:latin typeface="Arial"/>
                <a:ea typeface="Arial"/>
                <a:cs typeface="Arial"/>
                <a:sym typeface="Arial"/>
              </a:rPr>
              <a:t/>
            </a:r>
            <a:br>
              <a:rPr lang="en-US" sz="2000" b="0" i="0" u="none" strike="noStrike" cap="none" dirty="0">
                <a:solidFill>
                  <a:schemeClr val="dk1"/>
                </a:solidFill>
                <a:latin typeface="Arial"/>
                <a:ea typeface="Arial"/>
                <a:cs typeface="Arial"/>
                <a:sym typeface="Arial"/>
              </a:rPr>
            </a:br>
            <a:endParaRPr lang="en-US" sz="2000" b="0" i="0" u="none" strike="noStrike" cap="none" dirty="0">
              <a:solidFill>
                <a:schemeClr val="dk1"/>
              </a:solidFill>
              <a:latin typeface="Arial"/>
              <a:ea typeface="Arial"/>
              <a:cs typeface="Arial"/>
              <a:sym typeface="Arial"/>
            </a:endParaRPr>
          </a:p>
        </p:txBody>
      </p:sp>
      <p:pic>
        <p:nvPicPr>
          <p:cNvPr id="6" name="Picture 5"/>
          <p:cNvPicPr/>
          <p:nvPr/>
        </p:nvPicPr>
        <p:blipFill rotWithShape="1">
          <a:blip r:embed="rId3"/>
          <a:srcRect l="31061" t="6376" r="32494" b="11347"/>
          <a:stretch/>
        </p:blipFill>
        <p:spPr bwMode="auto">
          <a:xfrm>
            <a:off x="6423796" y="696004"/>
            <a:ext cx="4640444" cy="49994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01359658"/>
      </p:ext>
    </p:extLst>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399349"/>
            <a:ext cx="9601200" cy="1142385"/>
          </a:xfrm>
        </p:spPr>
        <p:txBody>
          <a:bodyPr/>
          <a:lstStyle/>
          <a:p>
            <a:r>
              <a:rPr lang="en-US" dirty="0" err="1"/>
              <a:t>Krisna’s</a:t>
            </a:r>
            <a:r>
              <a:rPr lang="en-US" dirty="0"/>
              <a:t> Leftover </a:t>
            </a:r>
          </a:p>
        </p:txBody>
      </p:sp>
      <p:sp>
        <p:nvSpPr>
          <p:cNvPr id="3" name="Text Placeholder 2"/>
          <p:cNvSpPr>
            <a:spLocks noGrp="1"/>
          </p:cNvSpPr>
          <p:nvPr>
            <p:ph type="body" idx="1"/>
          </p:nvPr>
        </p:nvSpPr>
        <p:spPr>
          <a:xfrm>
            <a:off x="1199606" y="1654628"/>
            <a:ext cx="4896394" cy="3809998"/>
          </a:xfrm>
        </p:spPr>
        <p:txBody>
          <a:bodyPr/>
          <a:lstStyle/>
          <a:p>
            <a:r>
              <a:rPr lang="en-US" dirty="0"/>
              <a:t> Connect the GUI to the Arduino part of the software. </a:t>
            </a:r>
          </a:p>
          <a:p>
            <a:r>
              <a:rPr lang="en-US" dirty="0"/>
              <a:t> Need to run first user study with the clients. </a:t>
            </a:r>
          </a:p>
          <a:p>
            <a:r>
              <a:rPr lang="en-US" dirty="0"/>
              <a:t> Statistical </a:t>
            </a:r>
            <a:r>
              <a:rPr lang="en-US" dirty="0" err="1"/>
              <a:t>Analaysis</a:t>
            </a:r>
            <a:r>
              <a:rPr lang="en-US" dirty="0"/>
              <a:t> implementation of the software. </a:t>
            </a:r>
          </a:p>
        </p:txBody>
      </p:sp>
      <p:pic>
        <p:nvPicPr>
          <p:cNvPr id="1026" name="Picture 2" descr="https://i1.wp.com/cpmc.coriell.org/images/c_interval.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7186" y="1214393"/>
            <a:ext cx="5002941" cy="388012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517186" y="6170550"/>
            <a:ext cx="6096000" cy="307777"/>
          </a:xfrm>
          <a:prstGeom prst="rect">
            <a:avLst/>
          </a:prstGeom>
        </p:spPr>
        <p:txBody>
          <a:bodyPr>
            <a:spAutoFit/>
          </a:bodyPr>
          <a:lstStyle/>
          <a:p>
            <a:r>
              <a:rPr lang="en-US" dirty="0"/>
              <a:t>Source: https://i1.wp.com/cpmc.coriell.org/images/c_interval.gif</a:t>
            </a:r>
          </a:p>
        </p:txBody>
      </p:sp>
    </p:spTree>
    <p:extLst>
      <p:ext uri="{BB962C8B-B14F-4D97-AF65-F5344CB8AC3E}">
        <p14:creationId xmlns:p14="http://schemas.microsoft.com/office/powerpoint/2010/main" val="1653981009"/>
      </p:ext>
    </p:extLst>
  </p:cSld>
  <p:clrMapOvr>
    <a:masterClrMapping/>
  </p:clrMapOvr>
  <p:timing>
    <p:tnLst>
      <p:par>
        <p:cTn id="1" dur="indefinite" restart="never" nodeType="tmRoot"/>
      </p:par>
    </p:tnLst>
  </p:timing>
</p:sld>
</file>

<file path=ppt/theme/theme1.xml><?xml version="1.0" encoding="utf-8"?>
<a:theme xmlns:a="http://schemas.openxmlformats.org/drawingml/2006/main" name="Diamond Grid 16x9">
  <a:themeElements>
    <a:clrScheme name="DiamondGrid">
      <a:dk1>
        <a:srgbClr val="2D2E2D"/>
      </a:dk1>
      <a:lt1>
        <a:srgbClr val="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547</TotalTime>
  <Words>1256</Words>
  <Application>Microsoft Macintosh PowerPoint</Application>
  <PresentationFormat>Widescreen</PresentationFormat>
  <Paragraphs>167</Paragraphs>
  <Slides>28</Slides>
  <Notes>27</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28</vt:i4>
      </vt:variant>
    </vt:vector>
  </HeadingPairs>
  <TitlesOfParts>
    <vt:vector size="30" baseType="lpstr">
      <vt:lpstr>Arial</vt:lpstr>
      <vt:lpstr>Diamond Grid 16x9</vt:lpstr>
      <vt:lpstr>Winter 2017 Midterm Presentation</vt:lpstr>
      <vt:lpstr>Roger’s Current Stage </vt:lpstr>
      <vt:lpstr>PowerPoint Presentation</vt:lpstr>
      <vt:lpstr>Roger’s Leftover</vt:lpstr>
      <vt:lpstr>Roger’s Problems</vt:lpstr>
      <vt:lpstr>Solution</vt:lpstr>
      <vt:lpstr>Sensor Error Measurement Experimental Design</vt:lpstr>
      <vt:lpstr>Krisna’s Current Stage </vt:lpstr>
      <vt:lpstr>Krisna’s Leftover </vt:lpstr>
      <vt:lpstr>Hardware Logistic: Problem and Solution </vt:lpstr>
      <vt:lpstr>Generic HUD Symbology: Problem and Solution </vt:lpstr>
      <vt:lpstr>Sample Code</vt:lpstr>
      <vt:lpstr>First User Study </vt:lpstr>
      <vt:lpstr>Demonstration of Graphical User Interface </vt:lpstr>
      <vt:lpstr>Drew’s Current Stage</vt:lpstr>
      <vt:lpstr>Drew’s Current Stage</vt:lpstr>
      <vt:lpstr>Acquired hardware</vt:lpstr>
      <vt:lpstr>Soldered and modified hardware to satisfy project requirements</vt:lpstr>
      <vt:lpstr>Soldered and modified hardware to satisfy project requirements</vt:lpstr>
      <vt:lpstr>Connected two IMUs to microcontroller via single I2C bus</vt:lpstr>
      <vt:lpstr>PowerPoint Presentation</vt:lpstr>
      <vt:lpstr>Initialized/calibrated IMUs at startup to improve accuracy</vt:lpstr>
      <vt:lpstr>Configured each IMU to act as master to their external sensors</vt:lpstr>
      <vt:lpstr>Retrieved accelerometer, gyroscope and magnetometer data from each IMU</vt:lpstr>
      <vt:lpstr>PowerPoint Presentation</vt:lpstr>
      <vt:lpstr>Converted IMU sensor data to quaternions with the Sebastian Madgwick filter fusion algorithm</vt:lpstr>
      <vt:lpstr>Found difference between the two IMUs</vt:lpstr>
      <vt:lpstr>Thank you for listening!</vt:lpstr>
    </vt:vector>
  </TitlesOfParts>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Head-Up Display Alignment System</dc:title>
  <dc:creator>krisna irawan</dc:creator>
  <cp:lastModifiedBy>Luo, Jiongcheng</cp:lastModifiedBy>
  <cp:revision>56</cp:revision>
  <dcterms:modified xsi:type="dcterms:W3CDTF">2017-02-18T02:21:43Z</dcterms:modified>
</cp:coreProperties>
</file>